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306" r:id="rId3"/>
    <p:sldId id="304" r:id="rId4"/>
    <p:sldId id="294" r:id="rId5"/>
    <p:sldId id="308" r:id="rId6"/>
    <p:sldId id="309" r:id="rId7"/>
    <p:sldId id="310" r:id="rId8"/>
    <p:sldId id="295" r:id="rId9"/>
    <p:sldId id="297" r:id="rId10"/>
    <p:sldId id="298" r:id="rId11"/>
    <p:sldId id="299" r:id="rId12"/>
    <p:sldId id="301" r:id="rId13"/>
    <p:sldId id="300" r:id="rId14"/>
    <p:sldId id="303" r:id="rId15"/>
    <p:sldId id="307" r:id="rId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99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0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40BA9B-C83B-49CB-BE6B-E2C0241A2A68}" type="datetimeFigureOut">
              <a:rPr lang="sl-SI" smtClean="0"/>
              <a:t>10.12.2013</a:t>
            </a:fld>
            <a:endParaRPr lang="sl-SI"/>
          </a:p>
        </p:txBody>
      </p:sp>
      <p:sp>
        <p:nvSpPr>
          <p:cNvPr id="4" name="Ograd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grada opomb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34659F-75AA-462F-A78E-EB8801CA522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944227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BF9E621-1F5F-4B22-B0B8-40A153E2BCA0}" type="slidenum">
              <a:rPr lang="hr-HR" smtClean="0"/>
              <a:pPr/>
              <a:t>4</a:t>
            </a:fld>
            <a:endParaRPr lang="hr-HR" smtClean="0"/>
          </a:p>
        </p:txBody>
      </p:sp>
      <p:sp>
        <p:nvSpPr>
          <p:cNvPr id="492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2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BF9E621-1F5F-4B22-B0B8-40A153E2BCA0}" type="slidenum">
              <a:rPr lang="hr-HR" smtClean="0"/>
              <a:pPr/>
              <a:t>5</a:t>
            </a:fld>
            <a:endParaRPr lang="hr-HR" smtClean="0"/>
          </a:p>
        </p:txBody>
      </p:sp>
      <p:sp>
        <p:nvSpPr>
          <p:cNvPr id="492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2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BF9E621-1F5F-4B22-B0B8-40A153E2BCA0}" type="slidenum">
              <a:rPr lang="hr-HR" smtClean="0"/>
              <a:pPr/>
              <a:t>6</a:t>
            </a:fld>
            <a:endParaRPr lang="hr-HR" smtClean="0"/>
          </a:p>
        </p:txBody>
      </p:sp>
      <p:sp>
        <p:nvSpPr>
          <p:cNvPr id="492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2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BF9E621-1F5F-4B22-B0B8-40A153E2BCA0}" type="slidenum">
              <a:rPr lang="hr-HR" smtClean="0"/>
              <a:pPr/>
              <a:t>7</a:t>
            </a:fld>
            <a:endParaRPr lang="hr-HR" smtClean="0"/>
          </a:p>
        </p:txBody>
      </p:sp>
      <p:sp>
        <p:nvSpPr>
          <p:cNvPr id="492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2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BF9E621-1F5F-4B22-B0B8-40A153E2BCA0}" type="slidenum">
              <a:rPr lang="hr-HR" smtClean="0"/>
              <a:pPr/>
              <a:t>15</a:t>
            </a:fld>
            <a:endParaRPr lang="hr-HR" smtClean="0"/>
          </a:p>
        </p:txBody>
      </p:sp>
      <p:sp>
        <p:nvSpPr>
          <p:cNvPr id="492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2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Same Side Corner Rectangle 6"/>
          <p:cNvSpPr/>
          <p:nvPr/>
        </p:nvSpPr>
        <p:spPr>
          <a:xfrm flipV="1">
            <a:off x="228600" y="4724400"/>
            <a:ext cx="8686800" cy="1828800"/>
          </a:xfrm>
          <a:prstGeom prst="round2SameRect">
            <a:avLst>
              <a:gd name="adj1" fmla="val 10784"/>
              <a:gd name="adj2" fmla="val 0"/>
            </a:avLst>
          </a:prstGeom>
          <a:solidFill>
            <a:schemeClr val="tx2"/>
          </a:soli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ound Same Side Corner Rectangle 7"/>
          <p:cNvSpPr/>
          <p:nvPr/>
        </p:nvSpPr>
        <p:spPr>
          <a:xfrm>
            <a:off x="228600" y="228600"/>
            <a:ext cx="8686800" cy="4419600"/>
          </a:xfrm>
          <a:prstGeom prst="round2SameRect">
            <a:avLst>
              <a:gd name="adj1" fmla="val 2821"/>
              <a:gd name="adj2" fmla="val 0"/>
            </a:avLst>
          </a:prstGeom>
          <a:solidFill>
            <a:srgbClr val="C00000"/>
          </a:soli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Rectangle 1"/>
          <p:cNvSpPr>
            <a:spLocks noGrp="1"/>
          </p:cNvSpPr>
          <p:nvPr>
            <p:ph type="ctrTitle"/>
          </p:nvPr>
        </p:nvSpPr>
        <p:spPr>
          <a:xfrm>
            <a:off x="609600" y="533400"/>
            <a:ext cx="7924800" cy="3886201"/>
          </a:xfrm>
        </p:spPr>
        <p:txBody>
          <a:bodyPr>
            <a:norm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sl-SI" smtClean="0"/>
              <a:t>Kliknite, če želite urediti slog naslova matrice</a:t>
            </a:r>
            <a:endParaRPr lang="en-US" dirty="0"/>
          </a:p>
        </p:txBody>
      </p:sp>
      <p:sp>
        <p:nvSpPr>
          <p:cNvPr id="3" name="Rectangle 2"/>
          <p:cNvSpPr>
            <a:spLocks noGrp="1"/>
          </p:cNvSpPr>
          <p:nvPr>
            <p:ph type="subTitle" idx="1"/>
          </p:nvPr>
        </p:nvSpPr>
        <p:spPr>
          <a:xfrm>
            <a:off x="304800" y="4800600"/>
            <a:ext cx="8534400" cy="16002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>
                <a:solidFill>
                  <a:schemeClr val="bg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Kliknite, če želite urediti slog podnaslova matrice</a:t>
            </a:r>
            <a:endParaRPr lang="en-US" dirty="0"/>
          </a:p>
        </p:txBody>
      </p:sp>
      <p:sp>
        <p:nvSpPr>
          <p:cNvPr id="6" name="Rectangle 3"/>
          <p:cNvSpPr>
            <a:spLocks noGrp="1"/>
          </p:cNvSpPr>
          <p:nvPr>
            <p:ph type="dt" sz="half" idx="10"/>
          </p:nvPr>
        </p:nvSpPr>
        <p:spPr>
          <a:xfrm>
            <a:off x="228600" y="6553200"/>
            <a:ext cx="2133600" cy="2873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BB56A3-1E5C-49C6-83A5-24A3492A1FE7}" type="datetimeFigureOut">
              <a:rPr lang="en-US"/>
              <a:pPr>
                <a:defRPr/>
              </a:pPr>
              <a:t>12/10/2013</a:t>
            </a:fld>
            <a:endParaRPr lang="en-US"/>
          </a:p>
        </p:txBody>
      </p:sp>
      <p:sp>
        <p:nvSpPr>
          <p:cNvPr id="7" name="Rectangle 4"/>
          <p:cNvSpPr>
            <a:spLocks noGrp="1"/>
          </p:cNvSpPr>
          <p:nvPr>
            <p:ph type="ftr" sz="quarter" idx="11"/>
          </p:nvPr>
        </p:nvSpPr>
        <p:spPr>
          <a:xfrm>
            <a:off x="2895600" y="6553200"/>
            <a:ext cx="3429000" cy="2873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/>
          </p:cNvSpPr>
          <p:nvPr>
            <p:ph type="sldNum" sz="quarter" idx="12"/>
          </p:nvPr>
        </p:nvSpPr>
        <p:spPr>
          <a:xfrm>
            <a:off x="6858000" y="6553200"/>
            <a:ext cx="2057400" cy="2873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2D1FC0-DD11-4BC4-9E84-29F2C4D306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55F92A-1B73-441B-AADA-3777C3D8EDA6}" type="datetimeFigureOut">
              <a:rPr lang="en-US"/>
              <a:pPr>
                <a:defRPr/>
              </a:pPr>
              <a:t>12/10/2013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FFE0BC-5598-468C-A079-DB53998D54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Same Side Corner Rectangle 6"/>
          <p:cNvSpPr/>
          <p:nvPr/>
        </p:nvSpPr>
        <p:spPr>
          <a:xfrm rot="5400000">
            <a:off x="4862513" y="2300287"/>
            <a:ext cx="6096000" cy="1952625"/>
          </a:xfrm>
          <a:prstGeom prst="round2SameRect">
            <a:avLst>
              <a:gd name="adj1" fmla="val 4902"/>
              <a:gd name="adj2" fmla="val 0"/>
            </a:avLst>
          </a:prstGeom>
          <a:solidFill>
            <a:schemeClr val="accent1"/>
          </a:soli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5" name="Straight Connector 7"/>
          <p:cNvCxnSpPr/>
          <p:nvPr/>
        </p:nvCxnSpPr>
        <p:spPr>
          <a:xfrm>
            <a:off x="228600" y="6529388"/>
            <a:ext cx="8686800" cy="1587"/>
          </a:xfrm>
          <a:prstGeom prst="line">
            <a:avLst/>
          </a:prstGeom>
          <a:ln w="12700" cap="rnd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400800" cy="6049962"/>
          </a:xfrm>
        </p:spPr>
        <p:txBody>
          <a:bodyPr vert="eaVert"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2" name="Rectangle 1"/>
          <p:cNvSpPr>
            <a:spLocks noGrp="1"/>
          </p:cNvSpPr>
          <p:nvPr>
            <p:ph type="title" orient="vert"/>
          </p:nvPr>
        </p:nvSpPr>
        <p:spPr>
          <a:xfrm>
            <a:off x="7029450" y="274638"/>
            <a:ext cx="1752600" cy="5973762"/>
          </a:xfrm>
        </p:spPr>
        <p:txBody>
          <a:bodyPr vert="eaVert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sl-SI" smtClean="0"/>
              <a:t>Kliknite, če želite urediti slog naslova matrice</a:t>
            </a:r>
            <a:endParaRPr lang="en-US" dirty="0"/>
          </a:p>
        </p:txBody>
      </p:sp>
      <p:sp>
        <p:nvSpPr>
          <p:cNvPr id="6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433534-9636-4299-A8C8-E9E2A2B444B3}" type="datetimeFigureOut">
              <a:rPr lang="en-US"/>
              <a:pPr>
                <a:defRPr/>
              </a:pPr>
              <a:t>12/10/2013</a:t>
            </a:fld>
            <a:endParaRPr lang="en-US"/>
          </a:p>
        </p:txBody>
      </p:sp>
      <p:sp>
        <p:nvSpPr>
          <p:cNvPr id="7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EB800D-7057-472A-9F80-02DB947670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aslovček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07179" y="274638"/>
            <a:ext cx="8329642" cy="1143000"/>
          </a:xfrm>
          <a:ln>
            <a:noFill/>
          </a:ln>
        </p:spPr>
        <p:txBody>
          <a:bodyPr/>
          <a:lstStyle>
            <a:lvl1pPr>
              <a:defRPr>
                <a:solidFill>
                  <a:srgbClr val="C00000"/>
                </a:solidFill>
                <a:latin typeface="Calibri" pitchFamily="34" charset="0"/>
              </a:defRPr>
            </a:lvl1pPr>
          </a:lstStyle>
          <a:p>
            <a:r>
              <a:rPr kumimoji="0" lang="sl-SI" dirty="0" smtClean="0"/>
              <a:t>Kliknite, če želite urediti slog naslova matrice</a:t>
            </a:r>
            <a:endParaRPr kumimoji="0" lang="en-US" dirty="0"/>
          </a:p>
        </p:txBody>
      </p:sp>
      <p:sp>
        <p:nvSpPr>
          <p:cNvPr id="8" name="Ograda vsebine 7"/>
          <p:cNvSpPr>
            <a:spLocks noGrp="1"/>
          </p:cNvSpPr>
          <p:nvPr>
            <p:ph sz="quarter" idx="1"/>
          </p:nvPr>
        </p:nvSpPr>
        <p:spPr>
          <a:xfrm>
            <a:off x="428596" y="1447800"/>
            <a:ext cx="8258204" cy="5195910"/>
          </a:xfrm>
        </p:spPr>
        <p:txBody>
          <a:bodyPr vert="horz"/>
          <a:lstStyle>
            <a:lvl1pPr>
              <a:defRPr>
                <a:solidFill>
                  <a:srgbClr val="002060"/>
                </a:solidFill>
                <a:latin typeface="Verdana" pitchFamily="34" charset="0"/>
              </a:defRPr>
            </a:lvl1pPr>
            <a:lvl2pPr>
              <a:defRPr>
                <a:solidFill>
                  <a:srgbClr val="002060"/>
                </a:solidFill>
                <a:latin typeface="Verdana" pitchFamily="34" charset="0"/>
              </a:defRPr>
            </a:lvl2pPr>
            <a:lvl3pPr>
              <a:defRPr>
                <a:solidFill>
                  <a:srgbClr val="002060"/>
                </a:solidFill>
                <a:latin typeface="Verdana" pitchFamily="34" charset="0"/>
              </a:defRPr>
            </a:lvl3pPr>
            <a:lvl4pPr>
              <a:defRPr>
                <a:solidFill>
                  <a:srgbClr val="002060"/>
                </a:solidFill>
                <a:latin typeface="Verdana" pitchFamily="34" charset="0"/>
              </a:defRPr>
            </a:lvl4pPr>
            <a:lvl5pPr>
              <a:defRPr>
                <a:solidFill>
                  <a:srgbClr val="002060"/>
                </a:solidFill>
                <a:latin typeface="Verdana" pitchFamily="34" charset="0"/>
              </a:defRPr>
            </a:lvl5pPr>
          </a:lstStyle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grpSp>
        <p:nvGrpSpPr>
          <p:cNvPr id="14" name="Skupina 13"/>
          <p:cNvGrpSpPr/>
          <p:nvPr userDrawn="1"/>
        </p:nvGrpSpPr>
        <p:grpSpPr>
          <a:xfrm>
            <a:off x="129379" y="1357298"/>
            <a:ext cx="8871777" cy="173125"/>
            <a:chOff x="68306" y="2341475"/>
            <a:chExt cx="9014621" cy="173125"/>
          </a:xfrm>
        </p:grpSpPr>
        <p:sp>
          <p:nvSpPr>
            <p:cNvPr id="15" name="Pravokotnik 14"/>
            <p:cNvSpPr/>
            <p:nvPr/>
          </p:nvSpPr>
          <p:spPr>
            <a:xfrm flipV="1">
              <a:off x="69412" y="2376830"/>
              <a:ext cx="9013515" cy="91440"/>
            </a:xfrm>
            <a:prstGeom prst="rect">
              <a:avLst/>
            </a:prstGeom>
            <a:solidFill>
              <a:schemeClr val="accent1">
                <a:alpha val="100000"/>
              </a:schemeClr>
            </a:solidFill>
            <a:ln w="19050" cap="sq" cmpd="sng" algn="ctr">
              <a:noFill/>
              <a:prstDash val="solid"/>
            </a:ln>
            <a:effectLst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0" hangingPunct="1"/>
              <a:endParaRPr kumimoji="0" lang="en-US"/>
            </a:p>
          </p:txBody>
        </p:sp>
        <p:sp>
          <p:nvSpPr>
            <p:cNvPr id="16" name="Pravokotnik 15"/>
            <p:cNvSpPr/>
            <p:nvPr/>
          </p:nvSpPr>
          <p:spPr>
            <a:xfrm>
              <a:off x="69146" y="2341475"/>
              <a:ext cx="9013781" cy="45719"/>
            </a:xfrm>
            <a:prstGeom prst="rect">
              <a:avLst/>
            </a:prstGeom>
            <a:solidFill>
              <a:schemeClr val="accent1">
                <a:tint val="60000"/>
              </a:schemeClr>
            </a:solidFill>
            <a:ln w="19050" cap="sq" cmpd="sng" algn="ctr">
              <a:noFill/>
              <a:prstDash val="solid"/>
            </a:ln>
            <a:effectLst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0" hangingPunct="1"/>
              <a:endParaRPr kumimoji="0" lang="en-US"/>
            </a:p>
          </p:txBody>
        </p:sp>
        <p:sp>
          <p:nvSpPr>
            <p:cNvPr id="17" name="Pravokotnik 16"/>
            <p:cNvSpPr/>
            <p:nvPr/>
          </p:nvSpPr>
          <p:spPr>
            <a:xfrm>
              <a:off x="68306" y="2468880"/>
              <a:ext cx="9014621" cy="45720"/>
            </a:xfrm>
            <a:prstGeom prst="rect">
              <a:avLst/>
            </a:prstGeom>
            <a:solidFill>
              <a:schemeClr val="accent5"/>
            </a:solidFill>
            <a:ln w="19050" cap="sq" cmpd="sng" algn="ctr">
              <a:noFill/>
              <a:prstDash val="solid"/>
            </a:ln>
            <a:effectLst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0" hangingPunct="1"/>
              <a:endParaRPr kumimoji="0"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72510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en-US" dirty="0"/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F7243-5C27-45AB-8E42-F1233E9520F2}" type="datetimeFigureOut">
              <a:rPr lang="en-US"/>
              <a:pPr>
                <a:defRPr/>
              </a:pPr>
              <a:t>12/10/2013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17FDD-B4DC-48CB-A9AD-ACC9D65C10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Same Side Corner Rectangle 7"/>
          <p:cNvSpPr/>
          <p:nvPr/>
        </p:nvSpPr>
        <p:spPr>
          <a:xfrm>
            <a:off x="228600" y="228600"/>
            <a:ext cx="8686800" cy="4953000"/>
          </a:xfrm>
          <a:prstGeom prst="round2SameRect">
            <a:avLst>
              <a:gd name="adj1" fmla="val 2821"/>
              <a:gd name="adj2" fmla="val 0"/>
            </a:avLst>
          </a:prstGeom>
          <a:solidFill>
            <a:schemeClr val="tx2"/>
          </a:soli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ound Same Side Corner Rectangle 6"/>
          <p:cNvSpPr/>
          <p:nvPr/>
        </p:nvSpPr>
        <p:spPr>
          <a:xfrm flipV="1">
            <a:off x="228600" y="5257800"/>
            <a:ext cx="8686800" cy="1295400"/>
          </a:xfrm>
          <a:prstGeom prst="round2SameRect">
            <a:avLst>
              <a:gd name="adj1" fmla="val 10784"/>
              <a:gd name="adj2" fmla="val 0"/>
            </a:avLst>
          </a:prstGeom>
          <a:solidFill>
            <a:schemeClr val="accent1"/>
          </a:soli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685800" y="838200"/>
            <a:ext cx="7772400" cy="4191000"/>
          </a:xfrm>
        </p:spPr>
        <p:txBody>
          <a:bodyPr/>
          <a:lstStyle>
            <a:lvl1pPr algn="ctr">
              <a:defRPr sz="4800" b="0" cap="none" baseline="0">
                <a:solidFill>
                  <a:schemeClr val="bg2"/>
                </a:solidFill>
                <a:effectLst/>
              </a:defRPr>
            </a:lvl1pPr>
          </a:lstStyle>
          <a:p>
            <a:r>
              <a:rPr lang="sl-SI" smtClean="0"/>
              <a:t>Kliknite, če želite urediti slog naslova matrice</a:t>
            </a:r>
            <a:endParaRPr lang="en-US" dirty="0"/>
          </a:p>
        </p:txBody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>
          <a:xfrm>
            <a:off x="722313" y="5410200"/>
            <a:ext cx="7772400" cy="104298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6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09BC37-8611-4920-830A-1B0E4293C2C8}" type="datetimeFigureOut">
              <a:rPr lang="en-US"/>
              <a:pPr>
                <a:defRPr/>
              </a:pPr>
              <a:t>12/10/2013</a:t>
            </a:fld>
            <a:endParaRPr lang="en-US"/>
          </a:p>
        </p:txBody>
      </p:sp>
      <p:sp>
        <p:nvSpPr>
          <p:cNvPr id="7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902137-502D-4190-B108-73F40E8E15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sz="half" idx="1"/>
          </p:nvPr>
        </p:nvSpPr>
        <p:spPr>
          <a:xfrm>
            <a:off x="301752" y="1600200"/>
            <a:ext cx="4160520" cy="47548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60520" cy="47548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E44069-61BE-4997-9950-5B65889AB969}" type="datetimeFigureOut">
              <a:rPr lang="en-US"/>
              <a:pPr>
                <a:defRPr/>
              </a:pPr>
              <a:t>12/10/2013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AAD1B0-CF72-4C91-8D95-5AF4F27FE5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Kliknite, če želite urediti slog naslova matrice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>
          <a:xfrm>
            <a:off x="301752" y="1535112"/>
            <a:ext cx="4160520" cy="827087"/>
          </a:xfrm>
        </p:spPr>
        <p:txBody>
          <a:bodyPr anchor="ctr"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>
              <a:contourClr>
                <a:schemeClr val="accent2">
                  <a:shade val="75000"/>
                </a:schemeClr>
              </a:contourClr>
            </a:sp3d>
          </a:bodyPr>
          <a:lstStyle>
            <a:lvl1pPr marL="0" indent="0" algn="ctr">
              <a:buNone/>
              <a:defRPr lang="en-US" sz="2400" b="0" dirty="0" smtClean="0">
                <a:ln w="11430"/>
                <a:solidFill>
                  <a:schemeClr val="tx2"/>
                </a:solidFill>
                <a:effectLst/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4" name="Rectangle 3"/>
          <p:cNvSpPr>
            <a:spLocks noGrp="1"/>
          </p:cNvSpPr>
          <p:nvPr>
            <p:ph sz="half" idx="2"/>
          </p:nvPr>
        </p:nvSpPr>
        <p:spPr>
          <a:xfrm>
            <a:off x="301752" y="2373312"/>
            <a:ext cx="41605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Rectangle 4"/>
          <p:cNvSpPr>
            <a:spLocks noGrp="1"/>
          </p:cNvSpPr>
          <p:nvPr>
            <p:ph type="body" sz="quarter" idx="3"/>
          </p:nvPr>
        </p:nvSpPr>
        <p:spPr>
          <a:xfrm>
            <a:off x="4645024" y="1535112"/>
            <a:ext cx="4160520" cy="827087"/>
          </a:xfrm>
        </p:spPr>
        <p:txBody>
          <a:bodyPr anchor="ctr"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>
              <a:contourClr>
                <a:schemeClr val="accent2">
                  <a:shade val="75000"/>
                </a:schemeClr>
              </a:contourClr>
            </a:sp3d>
          </a:bodyPr>
          <a:lstStyle>
            <a:lvl1pPr marL="0" indent="0" algn="ctr">
              <a:buNone/>
              <a:defRPr lang="en-US" sz="2400" b="0" dirty="0" smtClean="0">
                <a:ln w="11430"/>
                <a:solidFill>
                  <a:schemeClr val="tx2"/>
                </a:solidFill>
                <a:effectLst/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6" name="Rectangle 5"/>
          <p:cNvSpPr>
            <a:spLocks noGrp="1"/>
          </p:cNvSpPr>
          <p:nvPr>
            <p:ph sz="quarter" idx="4"/>
          </p:nvPr>
        </p:nvSpPr>
        <p:spPr>
          <a:xfrm>
            <a:off x="4645024" y="2373312"/>
            <a:ext cx="41605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7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43E21-D278-4D3D-8F52-BA9AE02C5110}" type="datetimeFigureOut">
              <a:rPr lang="en-US"/>
              <a:pPr>
                <a:defRPr/>
              </a:pPr>
              <a:t>12/10/2013</a:t>
            </a:fld>
            <a:endParaRPr lang="en-US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D35B51-E190-4214-95F3-EEDBF41F97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671D42-E808-4DF6-B5D3-981901BC359E}" type="datetimeFigureOut">
              <a:rPr lang="en-US"/>
              <a:pPr>
                <a:defRPr/>
              </a:pPr>
              <a:t>12/10/2013</a:t>
            </a:fld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205754-D7EF-409D-9C55-ECB028E1AB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A5C9AC-580C-4F7F-A10C-12EF839A481A}" type="datetimeFigureOut">
              <a:rPr lang="en-US"/>
              <a:pPr>
                <a:defRPr/>
              </a:pPr>
              <a:t>12/10/2013</a:t>
            </a:fld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FF6A84-50AA-4764-BC87-3BBF2BC8C2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 Same Side Corner Rectangle 7"/>
          <p:cNvSpPr/>
          <p:nvPr/>
        </p:nvSpPr>
        <p:spPr>
          <a:xfrm>
            <a:off x="228600" y="152400"/>
            <a:ext cx="8686800" cy="1295400"/>
          </a:xfrm>
          <a:prstGeom prst="round2SameRect">
            <a:avLst>
              <a:gd name="adj1" fmla="val 4902"/>
              <a:gd name="adj2" fmla="val 0"/>
            </a:avLst>
          </a:prstGeom>
          <a:solidFill>
            <a:schemeClr val="accent1"/>
          </a:soli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6" name="Straight Connector 8"/>
          <p:cNvCxnSpPr/>
          <p:nvPr/>
        </p:nvCxnSpPr>
        <p:spPr>
          <a:xfrm>
            <a:off x="228600" y="6529388"/>
            <a:ext cx="8686800" cy="1587"/>
          </a:xfrm>
          <a:prstGeom prst="line">
            <a:avLst/>
          </a:prstGeom>
          <a:ln w="12700" cap="rnd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7" name="Rectangle 9"/>
          <p:cNvSpPr/>
          <p:nvPr/>
        </p:nvSpPr>
        <p:spPr>
          <a:xfrm>
            <a:off x="4876800" y="152400"/>
            <a:ext cx="3581400" cy="1295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10"/>
          <p:cNvSpPr/>
          <p:nvPr/>
        </p:nvSpPr>
        <p:spPr>
          <a:xfrm>
            <a:off x="4967288" y="152400"/>
            <a:ext cx="3400425" cy="1295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4495800" cy="1143000"/>
          </a:xfrm>
        </p:spPr>
        <p:txBody>
          <a:bodyPr/>
          <a:lstStyle>
            <a:lvl1pPr algn="l">
              <a:defRPr sz="2800" b="0"/>
            </a:lvl1pPr>
          </a:lstStyle>
          <a:p>
            <a:r>
              <a:rPr lang="sl-SI" smtClean="0"/>
              <a:t>Kliknite, če želite urediti slog naslova matrice</a:t>
            </a:r>
            <a:endParaRPr lang="en-US" dirty="0"/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228600" y="1600200"/>
            <a:ext cx="8686800" cy="47244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type="body" sz="half" idx="2"/>
          </p:nvPr>
        </p:nvSpPr>
        <p:spPr>
          <a:xfrm>
            <a:off x="5105400" y="228600"/>
            <a:ext cx="3200400" cy="1143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>
                <a:solidFill>
                  <a:schemeClr val="bg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9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836E24-098A-4D84-996F-0A772BCAB88A}" type="datetimeFigureOut">
              <a:rPr lang="en-US"/>
              <a:pPr>
                <a:defRPr/>
              </a:pPr>
              <a:t>12/10/2013</a:t>
            </a:fld>
            <a:endParaRPr lang="en-US"/>
          </a:p>
        </p:txBody>
      </p:sp>
      <p:sp>
        <p:nvSpPr>
          <p:cNvPr id="10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F8CBAD-F764-4CDF-9F5F-F09C6B5346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 Same Side Corner Rectangle 7"/>
          <p:cNvSpPr/>
          <p:nvPr/>
        </p:nvSpPr>
        <p:spPr>
          <a:xfrm>
            <a:off x="228600" y="152400"/>
            <a:ext cx="8686800" cy="1295400"/>
          </a:xfrm>
          <a:prstGeom prst="round2SameRect">
            <a:avLst>
              <a:gd name="adj1" fmla="val 4902"/>
              <a:gd name="adj2" fmla="val 0"/>
            </a:avLst>
          </a:prstGeom>
          <a:solidFill>
            <a:schemeClr val="accent1"/>
          </a:soli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6" name="Rectangle 8"/>
          <p:cNvSpPr/>
          <p:nvPr/>
        </p:nvSpPr>
        <p:spPr>
          <a:xfrm>
            <a:off x="4876800" y="152400"/>
            <a:ext cx="3581400" cy="1295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9"/>
          <p:cNvSpPr/>
          <p:nvPr/>
        </p:nvSpPr>
        <p:spPr>
          <a:xfrm>
            <a:off x="4967288" y="152400"/>
            <a:ext cx="3400425" cy="1295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Straight Connector 10"/>
          <p:cNvCxnSpPr/>
          <p:nvPr/>
        </p:nvCxnSpPr>
        <p:spPr>
          <a:xfrm>
            <a:off x="228600" y="6529388"/>
            <a:ext cx="8686800" cy="1587"/>
          </a:xfrm>
          <a:prstGeom prst="line">
            <a:avLst/>
          </a:prstGeom>
          <a:ln w="12700" cap="rnd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>
            <a:spLocks noGrp="1"/>
          </p:cNvSpPr>
          <p:nvPr>
            <p:ph type="pic" idx="1"/>
          </p:nvPr>
        </p:nvSpPr>
        <p:spPr>
          <a:xfrm>
            <a:off x="228600" y="1524000"/>
            <a:ext cx="8686800" cy="4910328"/>
          </a:xfrm>
          <a:solidFill>
            <a:schemeClr val="bg2"/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sl-SI" noProof="0" smtClean="0"/>
              <a:t>Kliknite ikono, če želite dodati sliko</a:t>
            </a:r>
            <a:endParaRPr lang="en-US" noProof="0"/>
          </a:p>
        </p:txBody>
      </p:sp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4495800" cy="1143000"/>
          </a:xfrm>
        </p:spPr>
        <p:txBody>
          <a:bodyPr/>
          <a:lstStyle>
            <a:lvl1pPr algn="l">
              <a:defRPr sz="2800" b="0"/>
            </a:lvl1pPr>
          </a:lstStyle>
          <a:p>
            <a:r>
              <a:rPr lang="sl-SI" smtClean="0"/>
              <a:t>Kliknite, če želite urediti slog naslova matrice</a:t>
            </a:r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type="body" sz="half" idx="2"/>
          </p:nvPr>
        </p:nvSpPr>
        <p:spPr>
          <a:xfrm>
            <a:off x="5105400" y="228600"/>
            <a:ext cx="3200400" cy="1143000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9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3C54E0-5941-4EA6-AE2F-B77EF6D679D2}" type="datetimeFigureOut">
              <a:rPr lang="en-US"/>
              <a:pPr>
                <a:defRPr/>
              </a:pPr>
              <a:t>12/10/2013</a:t>
            </a:fld>
            <a:endParaRPr lang="en-US"/>
          </a:p>
        </p:txBody>
      </p:sp>
      <p:sp>
        <p:nvSpPr>
          <p:cNvPr id="10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2B611E-BA8B-4C4E-AC55-8FA829F86B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Same Side Corner Rectangle 6"/>
          <p:cNvSpPr/>
          <p:nvPr/>
        </p:nvSpPr>
        <p:spPr>
          <a:xfrm>
            <a:off x="228600" y="152400"/>
            <a:ext cx="8686800" cy="1295400"/>
          </a:xfrm>
          <a:prstGeom prst="round2SameRect">
            <a:avLst>
              <a:gd name="adj1" fmla="val 4902"/>
              <a:gd name="adj2" fmla="val 0"/>
            </a:avLst>
          </a:prstGeom>
          <a:solidFill>
            <a:srgbClr val="C00000"/>
          </a:soli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304800" y="274638"/>
            <a:ext cx="8534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Kliknite, če želite urediti slog naslova matrice</a:t>
            </a:r>
            <a:endParaRPr lang="en-US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04800" y="1600200"/>
            <a:ext cx="85344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6521450"/>
            <a:ext cx="2133600" cy="3190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323DB43F-AF9B-4E9A-8FE8-63363848542D}" type="datetimeFigureOut">
              <a:rPr lang="en-US"/>
              <a:pPr>
                <a:defRPr/>
              </a:pPr>
              <a:t>12/10/2013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5600" y="6521450"/>
            <a:ext cx="3429000" cy="3190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>
                <a:solidFill>
                  <a:schemeClr val="tx2"/>
                </a:solidFill>
              </a:defRPr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1800" y="6521450"/>
            <a:ext cx="2133600" cy="3190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80D42898-2F11-4FBC-96DC-1ECD5D3807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228600" y="6524625"/>
            <a:ext cx="8686800" cy="1588"/>
          </a:xfrm>
          <a:prstGeom prst="line">
            <a:avLst/>
          </a:prstGeom>
          <a:ln w="12700" cap="rnd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4" r:id="rId12"/>
    <p:sldLayoutId id="2147483746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FFFF00"/>
          </a:solidFill>
          <a:latin typeface="+mn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FF00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FF00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FF00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FF00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rgbClr val="FFFFFF"/>
          </a:solidFill>
          <a:latin typeface="Arial Black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rgbClr val="FFFFFF"/>
          </a:solidFill>
          <a:latin typeface="Arial Black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rgbClr val="FFFFFF"/>
          </a:solidFill>
          <a:latin typeface="Arial Black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rgbClr val="FFFFFF"/>
          </a:solidFill>
          <a:latin typeface="Arial Black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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30250" indent="-182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182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100000"/>
        <a:buFont typeface="Arial" charset="0"/>
        <a:buChar char="•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279525" indent="-182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630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73736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2194560" indent="-182880" algn="l" defTabSz="914400" rtl="0" eaLnBrk="1" latinLnBrk="0" hangingPunct="1">
        <a:spcBef>
          <a:spcPts val="310"/>
        </a:spcBef>
        <a:buClr>
          <a:schemeClr val="accent2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eaLnBrk="1" hangingPunct="1"/>
            <a:r>
              <a:rPr lang="sl-SI" dirty="0" smtClean="0"/>
              <a:t>mentorski sestanek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Izpit pri predmetu </a:t>
            </a:r>
            <a:br>
              <a:rPr lang="sl-SI" dirty="0"/>
            </a:br>
            <a:r>
              <a:rPr lang="sl-SI" dirty="0"/>
              <a:t>Plavanje 1 z osnovami reševanja iz vode</a:t>
            </a:r>
          </a:p>
        </p:txBody>
      </p:sp>
      <p:grpSp>
        <p:nvGrpSpPr>
          <p:cNvPr id="20" name="Skupina 19"/>
          <p:cNvGrpSpPr/>
          <p:nvPr/>
        </p:nvGrpSpPr>
        <p:grpSpPr>
          <a:xfrm>
            <a:off x="322995" y="1629225"/>
            <a:ext cx="8498011" cy="4558959"/>
            <a:chOff x="179512" y="1525152"/>
            <a:chExt cx="8498011" cy="4558959"/>
          </a:xfrm>
        </p:grpSpPr>
        <p:sp>
          <p:nvSpPr>
            <p:cNvPr id="6" name="Prostoročno 5"/>
            <p:cNvSpPr/>
            <p:nvPr/>
          </p:nvSpPr>
          <p:spPr>
            <a:xfrm>
              <a:off x="683568" y="1541826"/>
              <a:ext cx="3889499" cy="1527134"/>
            </a:xfrm>
            <a:custGeom>
              <a:avLst/>
              <a:gdLst>
                <a:gd name="connsiteX0" fmla="*/ 0 w 1404155"/>
                <a:gd name="connsiteY0" fmla="*/ 0 h 3745482"/>
                <a:gd name="connsiteX1" fmla="*/ 702078 w 1404155"/>
                <a:gd name="connsiteY1" fmla="*/ 0 h 3745482"/>
                <a:gd name="connsiteX2" fmla="*/ 1404155 w 1404155"/>
                <a:gd name="connsiteY2" fmla="*/ 1872741 h 3745482"/>
                <a:gd name="connsiteX3" fmla="*/ 702078 w 1404155"/>
                <a:gd name="connsiteY3" fmla="*/ 3745482 h 3745482"/>
                <a:gd name="connsiteX4" fmla="*/ 0 w 1404155"/>
                <a:gd name="connsiteY4" fmla="*/ 3745482 h 3745482"/>
                <a:gd name="connsiteX5" fmla="*/ 702078 w 1404155"/>
                <a:gd name="connsiteY5" fmla="*/ 1872741 h 3745482"/>
                <a:gd name="connsiteX6" fmla="*/ 0 w 1404155"/>
                <a:gd name="connsiteY6" fmla="*/ 0 h 3745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04155" h="3745482">
                  <a:moveTo>
                    <a:pt x="1404155" y="1"/>
                  </a:moveTo>
                  <a:lnTo>
                    <a:pt x="1404155" y="1872742"/>
                  </a:lnTo>
                  <a:lnTo>
                    <a:pt x="702078" y="3745481"/>
                  </a:lnTo>
                  <a:lnTo>
                    <a:pt x="0" y="1872742"/>
                  </a:lnTo>
                  <a:lnTo>
                    <a:pt x="0" y="1"/>
                  </a:lnTo>
                  <a:lnTo>
                    <a:pt x="702078" y="1872742"/>
                  </a:lnTo>
                  <a:lnTo>
                    <a:pt x="1404155" y="1"/>
                  </a:lnTo>
                  <a:close/>
                </a:path>
              </a:pathLst>
            </a:custGeom>
            <a:solidFill>
              <a:srgbClr val="FF0000"/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701" tIns="12700" rIns="12700" bIns="12701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l-SI" sz="2400" b="1" kern="1200" dirty="0" smtClean="0">
                  <a:solidFill>
                    <a:srgbClr val="002060"/>
                  </a:solidFill>
                  <a:latin typeface="Microsoft JhengHei" pitchFamily="34" charset="-120"/>
                  <a:ea typeface="Microsoft JhengHei" pitchFamily="34" charset="-120"/>
                  <a:cs typeface="Calibri" pitchFamily="34" charset="0"/>
                </a:rPr>
                <a:t>Obveznosti praktičnega dela</a:t>
              </a:r>
              <a:endParaRPr lang="sl-SI" sz="2400" b="1" kern="1200" dirty="0">
                <a:solidFill>
                  <a:srgbClr val="002060"/>
                </a:solidFill>
                <a:latin typeface="Microsoft JhengHei" pitchFamily="34" charset="-120"/>
                <a:ea typeface="Microsoft JhengHei" pitchFamily="34" charset="-120"/>
                <a:cs typeface="Calibri" pitchFamily="34" charset="0"/>
              </a:endParaRPr>
            </a:p>
          </p:txBody>
        </p:sp>
        <p:sp>
          <p:nvSpPr>
            <p:cNvPr id="7" name="Prostoročno 6"/>
            <p:cNvSpPr/>
            <p:nvPr/>
          </p:nvSpPr>
          <p:spPr>
            <a:xfrm>
              <a:off x="1102323" y="2612609"/>
              <a:ext cx="3470744" cy="912702"/>
            </a:xfrm>
            <a:custGeom>
              <a:avLst/>
              <a:gdLst>
                <a:gd name="connsiteX0" fmla="*/ 152120 w 912701"/>
                <a:gd name="connsiteY0" fmla="*/ 0 h 1094178"/>
                <a:gd name="connsiteX1" fmla="*/ 760581 w 912701"/>
                <a:gd name="connsiteY1" fmla="*/ 0 h 1094178"/>
                <a:gd name="connsiteX2" fmla="*/ 912701 w 912701"/>
                <a:gd name="connsiteY2" fmla="*/ 152120 h 1094178"/>
                <a:gd name="connsiteX3" fmla="*/ 912701 w 912701"/>
                <a:gd name="connsiteY3" fmla="*/ 1094178 h 1094178"/>
                <a:gd name="connsiteX4" fmla="*/ 912701 w 912701"/>
                <a:gd name="connsiteY4" fmla="*/ 1094178 h 1094178"/>
                <a:gd name="connsiteX5" fmla="*/ 0 w 912701"/>
                <a:gd name="connsiteY5" fmla="*/ 1094178 h 1094178"/>
                <a:gd name="connsiteX6" fmla="*/ 0 w 912701"/>
                <a:gd name="connsiteY6" fmla="*/ 1094178 h 1094178"/>
                <a:gd name="connsiteX7" fmla="*/ 0 w 912701"/>
                <a:gd name="connsiteY7" fmla="*/ 152120 h 1094178"/>
                <a:gd name="connsiteX8" fmla="*/ 152120 w 912701"/>
                <a:gd name="connsiteY8" fmla="*/ 0 h 1094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12701" h="1094178">
                  <a:moveTo>
                    <a:pt x="912701" y="182367"/>
                  </a:moveTo>
                  <a:lnTo>
                    <a:pt x="912701" y="911811"/>
                  </a:lnTo>
                  <a:cubicBezTo>
                    <a:pt x="912701" y="1012530"/>
                    <a:pt x="855890" y="1094177"/>
                    <a:pt x="785811" y="1094177"/>
                  </a:cubicBezTo>
                  <a:lnTo>
                    <a:pt x="0" y="1094177"/>
                  </a:lnTo>
                  <a:lnTo>
                    <a:pt x="0" y="1094177"/>
                  </a:lnTo>
                  <a:lnTo>
                    <a:pt x="0" y="1"/>
                  </a:lnTo>
                  <a:lnTo>
                    <a:pt x="0" y="1"/>
                  </a:lnTo>
                  <a:lnTo>
                    <a:pt x="785811" y="1"/>
                  </a:lnTo>
                  <a:cubicBezTo>
                    <a:pt x="855890" y="1"/>
                    <a:pt x="912701" y="81648"/>
                    <a:pt x="912701" y="182367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2457" tIns="52809" rIns="52809" bIns="52810" numCol="1" spcCol="1270" anchor="ctr" anchorCtr="0">
              <a:noAutofit/>
            </a:bodyPr>
            <a:lstStyle/>
            <a:p>
              <a:pPr marL="274638" lvl="1" indent="-274638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sl-SI" sz="2400" kern="12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Prisotnost na vajah</a:t>
              </a:r>
              <a:endParaRPr lang="sl-SI" sz="2400" kern="12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pPr marL="274638" lvl="1" indent="-274638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sl-SI" sz="2400" kern="12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Praktični del izpita</a:t>
              </a:r>
              <a:endParaRPr lang="sl-SI" sz="2400" kern="12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8" name="Prostoročno 7"/>
            <p:cNvSpPr/>
            <p:nvPr/>
          </p:nvSpPr>
          <p:spPr>
            <a:xfrm>
              <a:off x="4788024" y="1525152"/>
              <a:ext cx="3889499" cy="1543807"/>
            </a:xfrm>
            <a:custGeom>
              <a:avLst/>
              <a:gdLst>
                <a:gd name="connsiteX0" fmla="*/ 0 w 1404155"/>
                <a:gd name="connsiteY0" fmla="*/ 0 h 3745482"/>
                <a:gd name="connsiteX1" fmla="*/ 702078 w 1404155"/>
                <a:gd name="connsiteY1" fmla="*/ 0 h 3745482"/>
                <a:gd name="connsiteX2" fmla="*/ 1404155 w 1404155"/>
                <a:gd name="connsiteY2" fmla="*/ 1872741 h 3745482"/>
                <a:gd name="connsiteX3" fmla="*/ 702078 w 1404155"/>
                <a:gd name="connsiteY3" fmla="*/ 3745482 h 3745482"/>
                <a:gd name="connsiteX4" fmla="*/ 0 w 1404155"/>
                <a:gd name="connsiteY4" fmla="*/ 3745482 h 3745482"/>
                <a:gd name="connsiteX5" fmla="*/ 702078 w 1404155"/>
                <a:gd name="connsiteY5" fmla="*/ 1872741 h 3745482"/>
                <a:gd name="connsiteX6" fmla="*/ 0 w 1404155"/>
                <a:gd name="connsiteY6" fmla="*/ 0 h 3745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04155" h="3745482">
                  <a:moveTo>
                    <a:pt x="1404155" y="1"/>
                  </a:moveTo>
                  <a:lnTo>
                    <a:pt x="1404155" y="1872742"/>
                  </a:lnTo>
                  <a:lnTo>
                    <a:pt x="702078" y="3745481"/>
                  </a:lnTo>
                  <a:lnTo>
                    <a:pt x="0" y="1872742"/>
                  </a:lnTo>
                  <a:lnTo>
                    <a:pt x="0" y="1"/>
                  </a:lnTo>
                  <a:lnTo>
                    <a:pt x="702078" y="1872742"/>
                  </a:lnTo>
                  <a:lnTo>
                    <a:pt x="1404155" y="1"/>
                  </a:lnTo>
                  <a:close/>
                </a:path>
              </a:pathLst>
            </a:custGeom>
            <a:solidFill>
              <a:srgbClr val="FF0000"/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701" tIns="12700" rIns="12700" bIns="12701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l-SI" sz="2400" b="1" kern="1200" dirty="0" smtClean="0">
                  <a:solidFill>
                    <a:srgbClr val="002060"/>
                  </a:solidFill>
                  <a:latin typeface="Microsoft JhengHei" pitchFamily="34" charset="-120"/>
                  <a:ea typeface="Microsoft JhengHei" pitchFamily="34" charset="-120"/>
                  <a:cs typeface="Calibri" pitchFamily="34" charset="0"/>
                </a:rPr>
                <a:t>Obveznosti teoretičnega dela</a:t>
              </a:r>
              <a:endParaRPr lang="sl-SI" sz="2400" b="1" kern="1200" dirty="0">
                <a:solidFill>
                  <a:srgbClr val="002060"/>
                </a:solidFill>
                <a:latin typeface="Microsoft JhengHei" pitchFamily="34" charset="-120"/>
                <a:ea typeface="Microsoft JhengHei" pitchFamily="34" charset="-120"/>
                <a:cs typeface="Calibri" pitchFamily="34" charset="0"/>
              </a:endParaRPr>
            </a:p>
          </p:txBody>
        </p:sp>
        <p:sp>
          <p:nvSpPr>
            <p:cNvPr id="9" name="Prostoročno 8"/>
            <p:cNvSpPr/>
            <p:nvPr/>
          </p:nvSpPr>
          <p:spPr>
            <a:xfrm>
              <a:off x="5080971" y="2671272"/>
              <a:ext cx="3596552" cy="912702"/>
            </a:xfrm>
            <a:custGeom>
              <a:avLst/>
              <a:gdLst>
                <a:gd name="connsiteX0" fmla="*/ 152120 w 912701"/>
                <a:gd name="connsiteY0" fmla="*/ 0 h 1609556"/>
                <a:gd name="connsiteX1" fmla="*/ 760581 w 912701"/>
                <a:gd name="connsiteY1" fmla="*/ 0 h 1609556"/>
                <a:gd name="connsiteX2" fmla="*/ 912701 w 912701"/>
                <a:gd name="connsiteY2" fmla="*/ 152120 h 1609556"/>
                <a:gd name="connsiteX3" fmla="*/ 912701 w 912701"/>
                <a:gd name="connsiteY3" fmla="*/ 1609556 h 1609556"/>
                <a:gd name="connsiteX4" fmla="*/ 912701 w 912701"/>
                <a:gd name="connsiteY4" fmla="*/ 1609556 h 1609556"/>
                <a:gd name="connsiteX5" fmla="*/ 0 w 912701"/>
                <a:gd name="connsiteY5" fmla="*/ 1609556 h 1609556"/>
                <a:gd name="connsiteX6" fmla="*/ 0 w 912701"/>
                <a:gd name="connsiteY6" fmla="*/ 1609556 h 1609556"/>
                <a:gd name="connsiteX7" fmla="*/ 0 w 912701"/>
                <a:gd name="connsiteY7" fmla="*/ 152120 h 1609556"/>
                <a:gd name="connsiteX8" fmla="*/ 152120 w 912701"/>
                <a:gd name="connsiteY8" fmla="*/ 0 h 1609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12701" h="1609556">
                  <a:moveTo>
                    <a:pt x="912701" y="268266"/>
                  </a:moveTo>
                  <a:lnTo>
                    <a:pt x="912701" y="1341290"/>
                  </a:lnTo>
                  <a:cubicBezTo>
                    <a:pt x="912701" y="1489450"/>
                    <a:pt x="874081" y="1609555"/>
                    <a:pt x="826441" y="1609555"/>
                  </a:cubicBezTo>
                  <a:lnTo>
                    <a:pt x="0" y="1609555"/>
                  </a:lnTo>
                  <a:lnTo>
                    <a:pt x="0" y="1609555"/>
                  </a:lnTo>
                  <a:lnTo>
                    <a:pt x="0" y="1"/>
                  </a:lnTo>
                  <a:lnTo>
                    <a:pt x="0" y="1"/>
                  </a:lnTo>
                  <a:lnTo>
                    <a:pt x="826441" y="1"/>
                  </a:lnTo>
                  <a:cubicBezTo>
                    <a:pt x="874081" y="1"/>
                    <a:pt x="912701" y="120106"/>
                    <a:pt x="912701" y="268266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2457" tIns="52809" rIns="52809" bIns="52810" numCol="1" spcCol="1270" anchor="ctr" anchorCtr="0">
              <a:noAutofit/>
            </a:bodyPr>
            <a:lstStyle/>
            <a:p>
              <a:pPr marL="274638" lvl="1" indent="-274638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sl-SI" sz="2400" kern="12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Prisotnost na predavanjih</a:t>
              </a:r>
              <a:endParaRPr lang="sl-SI" sz="2400" kern="12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5" name="PoljeZBesedilom 14"/>
            <p:cNvSpPr txBox="1"/>
            <p:nvPr/>
          </p:nvSpPr>
          <p:spPr>
            <a:xfrm>
              <a:off x="179512" y="2317329"/>
              <a:ext cx="69602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4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1.</a:t>
              </a:r>
              <a:endParaRPr lang="sl-SI" sz="40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6" name="PoljeZBesedilom 15"/>
            <p:cNvSpPr txBox="1"/>
            <p:nvPr/>
          </p:nvSpPr>
          <p:spPr>
            <a:xfrm>
              <a:off x="179512" y="4077072"/>
              <a:ext cx="69602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4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2.</a:t>
              </a:r>
              <a:endParaRPr lang="sl-SI" sz="40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7" name="PoljeZBesedilom 16"/>
            <p:cNvSpPr txBox="1"/>
            <p:nvPr/>
          </p:nvSpPr>
          <p:spPr>
            <a:xfrm>
              <a:off x="179512" y="5376225"/>
              <a:ext cx="69602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4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3.</a:t>
              </a:r>
              <a:endParaRPr lang="sl-SI" sz="40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sp>
        <p:nvSpPr>
          <p:cNvPr id="13" name="Prostoročno 12"/>
          <p:cNvSpPr/>
          <p:nvPr/>
        </p:nvSpPr>
        <p:spPr>
          <a:xfrm>
            <a:off x="4824027" y="1340767"/>
            <a:ext cx="4104457" cy="2624353"/>
          </a:xfrm>
          <a:custGeom>
            <a:avLst/>
            <a:gdLst>
              <a:gd name="connsiteX0" fmla="*/ 28136 w 477771"/>
              <a:gd name="connsiteY0" fmla="*/ 86619 h 395065"/>
              <a:gd name="connsiteX1" fmla="*/ 70339 w 477771"/>
              <a:gd name="connsiteY1" fmla="*/ 58484 h 395065"/>
              <a:gd name="connsiteX2" fmla="*/ 323557 w 477771"/>
              <a:gd name="connsiteY2" fmla="*/ 44416 h 395065"/>
              <a:gd name="connsiteX3" fmla="*/ 393896 w 477771"/>
              <a:gd name="connsiteY3" fmla="*/ 58484 h 395065"/>
              <a:gd name="connsiteX4" fmla="*/ 436099 w 477771"/>
              <a:gd name="connsiteY4" fmla="*/ 72551 h 395065"/>
              <a:gd name="connsiteX5" fmla="*/ 464234 w 477771"/>
              <a:gd name="connsiteY5" fmla="*/ 156958 h 395065"/>
              <a:gd name="connsiteX6" fmla="*/ 422031 w 477771"/>
              <a:gd name="connsiteY6" fmla="*/ 367973 h 395065"/>
              <a:gd name="connsiteX7" fmla="*/ 379828 w 477771"/>
              <a:gd name="connsiteY7" fmla="*/ 382041 h 395065"/>
              <a:gd name="connsiteX8" fmla="*/ 56271 w 477771"/>
              <a:gd name="connsiteY8" fmla="*/ 367973 h 395065"/>
              <a:gd name="connsiteX9" fmla="*/ 0 w 477771"/>
              <a:gd name="connsiteY9" fmla="*/ 283567 h 395065"/>
              <a:gd name="connsiteX10" fmla="*/ 14068 w 477771"/>
              <a:gd name="connsiteY10" fmla="*/ 156958 h 395065"/>
              <a:gd name="connsiteX11" fmla="*/ 28136 w 477771"/>
              <a:gd name="connsiteY11" fmla="*/ 86619 h 395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77771" h="395065">
                <a:moveTo>
                  <a:pt x="28136" y="86619"/>
                </a:moveTo>
                <a:cubicBezTo>
                  <a:pt x="37514" y="70207"/>
                  <a:pt x="55659" y="66872"/>
                  <a:pt x="70339" y="58484"/>
                </a:cubicBezTo>
                <a:cubicBezTo>
                  <a:pt x="172686" y="0"/>
                  <a:pt x="145838" y="31721"/>
                  <a:pt x="323557" y="44416"/>
                </a:cubicBezTo>
                <a:cubicBezTo>
                  <a:pt x="347003" y="49105"/>
                  <a:pt x="370699" y="52685"/>
                  <a:pt x="393896" y="58484"/>
                </a:cubicBezTo>
                <a:cubicBezTo>
                  <a:pt x="408282" y="62080"/>
                  <a:pt x="427480" y="60484"/>
                  <a:pt x="436099" y="72551"/>
                </a:cubicBezTo>
                <a:cubicBezTo>
                  <a:pt x="453337" y="96684"/>
                  <a:pt x="464234" y="156958"/>
                  <a:pt x="464234" y="156958"/>
                </a:cubicBezTo>
                <a:cubicBezTo>
                  <a:pt x="461173" y="193690"/>
                  <a:pt x="477771" y="323380"/>
                  <a:pt x="422031" y="367973"/>
                </a:cubicBezTo>
                <a:cubicBezTo>
                  <a:pt x="410452" y="377236"/>
                  <a:pt x="393896" y="377352"/>
                  <a:pt x="379828" y="382041"/>
                </a:cubicBezTo>
                <a:cubicBezTo>
                  <a:pt x="271976" y="377352"/>
                  <a:pt x="160770" y="395065"/>
                  <a:pt x="56271" y="367973"/>
                </a:cubicBezTo>
                <a:cubicBezTo>
                  <a:pt x="23539" y="359487"/>
                  <a:pt x="0" y="283567"/>
                  <a:pt x="0" y="283567"/>
                </a:cubicBezTo>
                <a:cubicBezTo>
                  <a:pt x="4689" y="241364"/>
                  <a:pt x="3769" y="198153"/>
                  <a:pt x="14068" y="156958"/>
                </a:cubicBezTo>
                <a:cubicBezTo>
                  <a:pt x="50006" y="13204"/>
                  <a:pt x="18758" y="103031"/>
                  <a:pt x="28136" y="86619"/>
                </a:cubicBezTo>
                <a:close/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95943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Izpit pri predmetu </a:t>
            </a:r>
            <a:br>
              <a:rPr lang="sl-SI" dirty="0"/>
            </a:br>
            <a:r>
              <a:rPr lang="sl-SI" dirty="0"/>
              <a:t>Plavanje 1 z osnovami reševanja iz vode</a:t>
            </a:r>
          </a:p>
        </p:txBody>
      </p:sp>
      <p:sp>
        <p:nvSpPr>
          <p:cNvPr id="6" name="Prostoročno 5"/>
          <p:cNvSpPr/>
          <p:nvPr/>
        </p:nvSpPr>
        <p:spPr>
          <a:xfrm>
            <a:off x="827051" y="1645899"/>
            <a:ext cx="3889499" cy="1527134"/>
          </a:xfrm>
          <a:custGeom>
            <a:avLst/>
            <a:gdLst>
              <a:gd name="connsiteX0" fmla="*/ 0 w 1404155"/>
              <a:gd name="connsiteY0" fmla="*/ 0 h 3745482"/>
              <a:gd name="connsiteX1" fmla="*/ 702078 w 1404155"/>
              <a:gd name="connsiteY1" fmla="*/ 0 h 3745482"/>
              <a:gd name="connsiteX2" fmla="*/ 1404155 w 1404155"/>
              <a:gd name="connsiteY2" fmla="*/ 1872741 h 3745482"/>
              <a:gd name="connsiteX3" fmla="*/ 702078 w 1404155"/>
              <a:gd name="connsiteY3" fmla="*/ 3745482 h 3745482"/>
              <a:gd name="connsiteX4" fmla="*/ 0 w 1404155"/>
              <a:gd name="connsiteY4" fmla="*/ 3745482 h 3745482"/>
              <a:gd name="connsiteX5" fmla="*/ 702078 w 1404155"/>
              <a:gd name="connsiteY5" fmla="*/ 1872741 h 3745482"/>
              <a:gd name="connsiteX6" fmla="*/ 0 w 1404155"/>
              <a:gd name="connsiteY6" fmla="*/ 0 h 3745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04155" h="3745482">
                <a:moveTo>
                  <a:pt x="1404155" y="1"/>
                </a:moveTo>
                <a:lnTo>
                  <a:pt x="1404155" y="1872742"/>
                </a:lnTo>
                <a:lnTo>
                  <a:pt x="702078" y="3745481"/>
                </a:lnTo>
                <a:lnTo>
                  <a:pt x="0" y="1872742"/>
                </a:lnTo>
                <a:lnTo>
                  <a:pt x="0" y="1"/>
                </a:lnTo>
                <a:lnTo>
                  <a:pt x="702078" y="1872742"/>
                </a:lnTo>
                <a:lnTo>
                  <a:pt x="1404155" y="1"/>
                </a:lnTo>
                <a:close/>
              </a:path>
            </a:pathLst>
          </a:custGeom>
          <a:solidFill>
            <a:srgbClr val="FF0000"/>
          </a:solidFill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701" tIns="12700" rIns="12700" bIns="12701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l-SI" sz="2400" b="1" kern="1200" dirty="0" smtClean="0">
                <a:solidFill>
                  <a:srgbClr val="002060"/>
                </a:solidFill>
                <a:latin typeface="Microsoft JhengHei" pitchFamily="34" charset="-120"/>
                <a:ea typeface="Microsoft JhengHei" pitchFamily="34" charset="-120"/>
                <a:cs typeface="Calibri" pitchFamily="34" charset="0"/>
              </a:rPr>
              <a:t>Obveznosti praktičnega dela</a:t>
            </a:r>
            <a:endParaRPr lang="sl-SI" sz="2400" b="1" kern="1200" dirty="0">
              <a:solidFill>
                <a:srgbClr val="002060"/>
              </a:solidFill>
              <a:latin typeface="Microsoft JhengHei" pitchFamily="34" charset="-120"/>
              <a:ea typeface="Microsoft JhengHei" pitchFamily="34" charset="-120"/>
              <a:cs typeface="Calibri" pitchFamily="34" charset="0"/>
            </a:endParaRPr>
          </a:p>
        </p:txBody>
      </p:sp>
      <p:sp>
        <p:nvSpPr>
          <p:cNvPr id="7" name="Prostoročno 6"/>
          <p:cNvSpPr/>
          <p:nvPr/>
        </p:nvSpPr>
        <p:spPr>
          <a:xfrm>
            <a:off x="1245806" y="2716682"/>
            <a:ext cx="3470744" cy="912702"/>
          </a:xfrm>
          <a:custGeom>
            <a:avLst/>
            <a:gdLst>
              <a:gd name="connsiteX0" fmla="*/ 152120 w 912701"/>
              <a:gd name="connsiteY0" fmla="*/ 0 h 1094178"/>
              <a:gd name="connsiteX1" fmla="*/ 760581 w 912701"/>
              <a:gd name="connsiteY1" fmla="*/ 0 h 1094178"/>
              <a:gd name="connsiteX2" fmla="*/ 912701 w 912701"/>
              <a:gd name="connsiteY2" fmla="*/ 152120 h 1094178"/>
              <a:gd name="connsiteX3" fmla="*/ 912701 w 912701"/>
              <a:gd name="connsiteY3" fmla="*/ 1094178 h 1094178"/>
              <a:gd name="connsiteX4" fmla="*/ 912701 w 912701"/>
              <a:gd name="connsiteY4" fmla="*/ 1094178 h 1094178"/>
              <a:gd name="connsiteX5" fmla="*/ 0 w 912701"/>
              <a:gd name="connsiteY5" fmla="*/ 1094178 h 1094178"/>
              <a:gd name="connsiteX6" fmla="*/ 0 w 912701"/>
              <a:gd name="connsiteY6" fmla="*/ 1094178 h 1094178"/>
              <a:gd name="connsiteX7" fmla="*/ 0 w 912701"/>
              <a:gd name="connsiteY7" fmla="*/ 152120 h 1094178"/>
              <a:gd name="connsiteX8" fmla="*/ 152120 w 912701"/>
              <a:gd name="connsiteY8" fmla="*/ 0 h 1094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2701" h="1094178">
                <a:moveTo>
                  <a:pt x="912701" y="182367"/>
                </a:moveTo>
                <a:lnTo>
                  <a:pt x="912701" y="911811"/>
                </a:lnTo>
                <a:cubicBezTo>
                  <a:pt x="912701" y="1012530"/>
                  <a:pt x="855890" y="1094177"/>
                  <a:pt x="785811" y="1094177"/>
                </a:cubicBezTo>
                <a:lnTo>
                  <a:pt x="0" y="1094177"/>
                </a:lnTo>
                <a:lnTo>
                  <a:pt x="0" y="1094177"/>
                </a:lnTo>
                <a:lnTo>
                  <a:pt x="0" y="1"/>
                </a:lnTo>
                <a:lnTo>
                  <a:pt x="0" y="1"/>
                </a:lnTo>
                <a:lnTo>
                  <a:pt x="785811" y="1"/>
                </a:lnTo>
                <a:cubicBezTo>
                  <a:pt x="855890" y="1"/>
                  <a:pt x="912701" y="81648"/>
                  <a:pt x="912701" y="182367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2457" tIns="52809" rIns="52809" bIns="52810" numCol="1" spcCol="1270" anchor="ctr" anchorCtr="0">
            <a:noAutofit/>
          </a:bodyPr>
          <a:lstStyle/>
          <a:p>
            <a:pPr marL="274638" lvl="1" indent="-274638" algn="l" defTabSz="5778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sl-SI" sz="2400" kern="1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Prisotnost na vajah</a:t>
            </a:r>
            <a:endParaRPr lang="sl-SI" sz="2400" kern="1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274638" lvl="1" indent="-274638" algn="l" defTabSz="5778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sl-SI" sz="2400" kern="1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Praktični del izpita</a:t>
            </a:r>
            <a:endParaRPr lang="sl-SI" sz="2400" kern="1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Prostoročno 7"/>
          <p:cNvSpPr/>
          <p:nvPr/>
        </p:nvSpPr>
        <p:spPr>
          <a:xfrm>
            <a:off x="4931507" y="1629225"/>
            <a:ext cx="3889499" cy="1543807"/>
          </a:xfrm>
          <a:custGeom>
            <a:avLst/>
            <a:gdLst>
              <a:gd name="connsiteX0" fmla="*/ 0 w 1404155"/>
              <a:gd name="connsiteY0" fmla="*/ 0 h 3745482"/>
              <a:gd name="connsiteX1" fmla="*/ 702078 w 1404155"/>
              <a:gd name="connsiteY1" fmla="*/ 0 h 3745482"/>
              <a:gd name="connsiteX2" fmla="*/ 1404155 w 1404155"/>
              <a:gd name="connsiteY2" fmla="*/ 1872741 h 3745482"/>
              <a:gd name="connsiteX3" fmla="*/ 702078 w 1404155"/>
              <a:gd name="connsiteY3" fmla="*/ 3745482 h 3745482"/>
              <a:gd name="connsiteX4" fmla="*/ 0 w 1404155"/>
              <a:gd name="connsiteY4" fmla="*/ 3745482 h 3745482"/>
              <a:gd name="connsiteX5" fmla="*/ 702078 w 1404155"/>
              <a:gd name="connsiteY5" fmla="*/ 1872741 h 3745482"/>
              <a:gd name="connsiteX6" fmla="*/ 0 w 1404155"/>
              <a:gd name="connsiteY6" fmla="*/ 0 h 3745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04155" h="3745482">
                <a:moveTo>
                  <a:pt x="1404155" y="1"/>
                </a:moveTo>
                <a:lnTo>
                  <a:pt x="1404155" y="1872742"/>
                </a:lnTo>
                <a:lnTo>
                  <a:pt x="702078" y="3745481"/>
                </a:lnTo>
                <a:lnTo>
                  <a:pt x="0" y="1872742"/>
                </a:lnTo>
                <a:lnTo>
                  <a:pt x="0" y="1"/>
                </a:lnTo>
                <a:lnTo>
                  <a:pt x="702078" y="1872742"/>
                </a:lnTo>
                <a:lnTo>
                  <a:pt x="1404155" y="1"/>
                </a:lnTo>
                <a:close/>
              </a:path>
            </a:pathLst>
          </a:custGeom>
          <a:solidFill>
            <a:srgbClr val="FF0000"/>
          </a:solidFill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701" tIns="12700" rIns="12700" bIns="12701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l-SI" sz="2400" b="1" kern="1200" dirty="0" smtClean="0">
                <a:solidFill>
                  <a:srgbClr val="002060"/>
                </a:solidFill>
                <a:latin typeface="Microsoft JhengHei" pitchFamily="34" charset="-120"/>
                <a:ea typeface="Microsoft JhengHei" pitchFamily="34" charset="-120"/>
                <a:cs typeface="Calibri" pitchFamily="34" charset="0"/>
              </a:rPr>
              <a:t>Obveznosti teoretičnega dela</a:t>
            </a:r>
            <a:endParaRPr lang="sl-SI" sz="2400" b="1" kern="1200" dirty="0">
              <a:solidFill>
                <a:srgbClr val="002060"/>
              </a:solidFill>
              <a:latin typeface="Microsoft JhengHei" pitchFamily="34" charset="-120"/>
              <a:ea typeface="Microsoft JhengHei" pitchFamily="34" charset="-120"/>
              <a:cs typeface="Calibri" pitchFamily="34" charset="0"/>
            </a:endParaRPr>
          </a:p>
        </p:txBody>
      </p:sp>
      <p:sp>
        <p:nvSpPr>
          <p:cNvPr id="9" name="Prostoročno 8"/>
          <p:cNvSpPr/>
          <p:nvPr/>
        </p:nvSpPr>
        <p:spPr>
          <a:xfrm>
            <a:off x="5224454" y="2775345"/>
            <a:ext cx="3596552" cy="912702"/>
          </a:xfrm>
          <a:custGeom>
            <a:avLst/>
            <a:gdLst>
              <a:gd name="connsiteX0" fmla="*/ 152120 w 912701"/>
              <a:gd name="connsiteY0" fmla="*/ 0 h 1609556"/>
              <a:gd name="connsiteX1" fmla="*/ 760581 w 912701"/>
              <a:gd name="connsiteY1" fmla="*/ 0 h 1609556"/>
              <a:gd name="connsiteX2" fmla="*/ 912701 w 912701"/>
              <a:gd name="connsiteY2" fmla="*/ 152120 h 1609556"/>
              <a:gd name="connsiteX3" fmla="*/ 912701 w 912701"/>
              <a:gd name="connsiteY3" fmla="*/ 1609556 h 1609556"/>
              <a:gd name="connsiteX4" fmla="*/ 912701 w 912701"/>
              <a:gd name="connsiteY4" fmla="*/ 1609556 h 1609556"/>
              <a:gd name="connsiteX5" fmla="*/ 0 w 912701"/>
              <a:gd name="connsiteY5" fmla="*/ 1609556 h 1609556"/>
              <a:gd name="connsiteX6" fmla="*/ 0 w 912701"/>
              <a:gd name="connsiteY6" fmla="*/ 1609556 h 1609556"/>
              <a:gd name="connsiteX7" fmla="*/ 0 w 912701"/>
              <a:gd name="connsiteY7" fmla="*/ 152120 h 1609556"/>
              <a:gd name="connsiteX8" fmla="*/ 152120 w 912701"/>
              <a:gd name="connsiteY8" fmla="*/ 0 h 1609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2701" h="1609556">
                <a:moveTo>
                  <a:pt x="912701" y="268266"/>
                </a:moveTo>
                <a:lnTo>
                  <a:pt x="912701" y="1341290"/>
                </a:lnTo>
                <a:cubicBezTo>
                  <a:pt x="912701" y="1489450"/>
                  <a:pt x="874081" y="1609555"/>
                  <a:pt x="826441" y="1609555"/>
                </a:cubicBezTo>
                <a:lnTo>
                  <a:pt x="0" y="1609555"/>
                </a:lnTo>
                <a:lnTo>
                  <a:pt x="0" y="1609555"/>
                </a:lnTo>
                <a:lnTo>
                  <a:pt x="0" y="1"/>
                </a:lnTo>
                <a:lnTo>
                  <a:pt x="0" y="1"/>
                </a:lnTo>
                <a:lnTo>
                  <a:pt x="826441" y="1"/>
                </a:lnTo>
                <a:cubicBezTo>
                  <a:pt x="874081" y="1"/>
                  <a:pt x="912701" y="120106"/>
                  <a:pt x="912701" y="268266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2457" tIns="52809" rIns="52809" bIns="52810" numCol="1" spcCol="1270" anchor="ctr" anchorCtr="0">
            <a:noAutofit/>
          </a:bodyPr>
          <a:lstStyle/>
          <a:p>
            <a:pPr marL="274638" lvl="1" indent="-274638" algn="l" defTabSz="5778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sl-SI" sz="2400" kern="1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Prisotnost na predavanjih</a:t>
            </a:r>
            <a:endParaRPr lang="sl-SI" sz="2400" kern="1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Prostoročno 9"/>
          <p:cNvSpPr/>
          <p:nvPr/>
        </p:nvSpPr>
        <p:spPr>
          <a:xfrm>
            <a:off x="2791232" y="3965121"/>
            <a:ext cx="3959907" cy="1404156"/>
          </a:xfrm>
          <a:custGeom>
            <a:avLst/>
            <a:gdLst>
              <a:gd name="connsiteX0" fmla="*/ 0 w 1404155"/>
              <a:gd name="connsiteY0" fmla="*/ 0 h 3745482"/>
              <a:gd name="connsiteX1" fmla="*/ 702078 w 1404155"/>
              <a:gd name="connsiteY1" fmla="*/ 0 h 3745482"/>
              <a:gd name="connsiteX2" fmla="*/ 1404155 w 1404155"/>
              <a:gd name="connsiteY2" fmla="*/ 1872741 h 3745482"/>
              <a:gd name="connsiteX3" fmla="*/ 702078 w 1404155"/>
              <a:gd name="connsiteY3" fmla="*/ 3745482 h 3745482"/>
              <a:gd name="connsiteX4" fmla="*/ 0 w 1404155"/>
              <a:gd name="connsiteY4" fmla="*/ 3745482 h 3745482"/>
              <a:gd name="connsiteX5" fmla="*/ 702078 w 1404155"/>
              <a:gd name="connsiteY5" fmla="*/ 1872741 h 3745482"/>
              <a:gd name="connsiteX6" fmla="*/ 0 w 1404155"/>
              <a:gd name="connsiteY6" fmla="*/ 0 h 3745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04155" h="3745482">
                <a:moveTo>
                  <a:pt x="1404155" y="1"/>
                </a:moveTo>
                <a:lnTo>
                  <a:pt x="1404155" y="1872742"/>
                </a:lnTo>
                <a:lnTo>
                  <a:pt x="702078" y="3745481"/>
                </a:lnTo>
                <a:lnTo>
                  <a:pt x="0" y="1872742"/>
                </a:lnTo>
                <a:lnTo>
                  <a:pt x="0" y="1"/>
                </a:lnTo>
                <a:lnTo>
                  <a:pt x="702078" y="1872742"/>
                </a:lnTo>
                <a:lnTo>
                  <a:pt x="1404155" y="1"/>
                </a:lnTo>
                <a:close/>
              </a:path>
            </a:pathLst>
          </a:custGeom>
          <a:solidFill>
            <a:srgbClr val="00B0F0"/>
          </a:solidFill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701" tIns="12700" rIns="12700" bIns="12701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l-SI" sz="3200" b="1" kern="1200" dirty="0" smtClean="0">
                <a:solidFill>
                  <a:srgbClr val="002060"/>
                </a:solidFill>
                <a:latin typeface="Microsoft JhengHei" pitchFamily="34" charset="-120"/>
                <a:ea typeface="Microsoft JhengHei" pitchFamily="34" charset="-120"/>
                <a:cs typeface="Calibri" pitchFamily="34" charset="0"/>
              </a:rPr>
              <a:t>Prijava na izpit</a:t>
            </a:r>
            <a:endParaRPr lang="sl-SI" sz="3200" b="1" kern="1200" dirty="0">
              <a:solidFill>
                <a:srgbClr val="002060"/>
              </a:solidFill>
              <a:latin typeface="Microsoft JhengHei" pitchFamily="34" charset="-120"/>
              <a:ea typeface="Microsoft JhengHei" pitchFamily="34" charset="-120"/>
              <a:cs typeface="Calibri" pitchFamily="34" charset="0"/>
            </a:endParaRPr>
          </a:p>
        </p:txBody>
      </p:sp>
      <p:sp>
        <p:nvSpPr>
          <p:cNvPr id="15" name="PoljeZBesedilom 14"/>
          <p:cNvSpPr txBox="1"/>
          <p:nvPr/>
        </p:nvSpPr>
        <p:spPr>
          <a:xfrm>
            <a:off x="322995" y="2421402"/>
            <a:ext cx="6960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4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1.</a:t>
            </a:r>
            <a:endParaRPr lang="sl-SI" sz="4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6" name="PoljeZBesedilom 15"/>
          <p:cNvSpPr txBox="1"/>
          <p:nvPr/>
        </p:nvSpPr>
        <p:spPr>
          <a:xfrm>
            <a:off x="322995" y="4181145"/>
            <a:ext cx="6960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4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2.</a:t>
            </a:r>
            <a:endParaRPr lang="sl-SI" sz="4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7" name="PoljeZBesedilom 16"/>
          <p:cNvSpPr txBox="1"/>
          <p:nvPr/>
        </p:nvSpPr>
        <p:spPr>
          <a:xfrm>
            <a:off x="322995" y="5480298"/>
            <a:ext cx="6960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4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3.</a:t>
            </a:r>
            <a:endParaRPr lang="sl-SI" sz="4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Prostoročno 2"/>
          <p:cNvSpPr/>
          <p:nvPr/>
        </p:nvSpPr>
        <p:spPr>
          <a:xfrm>
            <a:off x="4285475" y="3037658"/>
            <a:ext cx="430101" cy="927463"/>
          </a:xfrm>
          <a:custGeom>
            <a:avLst/>
            <a:gdLst>
              <a:gd name="connsiteX0" fmla="*/ 0 w 836023"/>
              <a:gd name="connsiteY0" fmla="*/ 535577 h 927463"/>
              <a:gd name="connsiteX1" fmla="*/ 26126 w 836023"/>
              <a:gd name="connsiteY1" fmla="*/ 600892 h 927463"/>
              <a:gd name="connsiteX2" fmla="*/ 39189 w 836023"/>
              <a:gd name="connsiteY2" fmla="*/ 640080 h 927463"/>
              <a:gd name="connsiteX3" fmla="*/ 65315 w 836023"/>
              <a:gd name="connsiteY3" fmla="*/ 679269 h 927463"/>
              <a:gd name="connsiteX4" fmla="*/ 78378 w 836023"/>
              <a:gd name="connsiteY4" fmla="*/ 718457 h 927463"/>
              <a:gd name="connsiteX5" fmla="*/ 130629 w 836023"/>
              <a:gd name="connsiteY5" fmla="*/ 796834 h 927463"/>
              <a:gd name="connsiteX6" fmla="*/ 156755 w 836023"/>
              <a:gd name="connsiteY6" fmla="*/ 875212 h 927463"/>
              <a:gd name="connsiteX7" fmla="*/ 169818 w 836023"/>
              <a:gd name="connsiteY7" fmla="*/ 914400 h 927463"/>
              <a:gd name="connsiteX8" fmla="*/ 209006 w 836023"/>
              <a:gd name="connsiteY8" fmla="*/ 927463 h 927463"/>
              <a:gd name="connsiteX9" fmla="*/ 274320 w 836023"/>
              <a:gd name="connsiteY9" fmla="*/ 875212 h 927463"/>
              <a:gd name="connsiteX10" fmla="*/ 352698 w 836023"/>
              <a:gd name="connsiteY10" fmla="*/ 822960 h 927463"/>
              <a:gd name="connsiteX11" fmla="*/ 378823 w 836023"/>
              <a:gd name="connsiteY11" fmla="*/ 783772 h 927463"/>
              <a:gd name="connsiteX12" fmla="*/ 404949 w 836023"/>
              <a:gd name="connsiteY12" fmla="*/ 705394 h 927463"/>
              <a:gd name="connsiteX13" fmla="*/ 431075 w 836023"/>
              <a:gd name="connsiteY13" fmla="*/ 666206 h 927463"/>
              <a:gd name="connsiteX14" fmla="*/ 470263 w 836023"/>
              <a:gd name="connsiteY14" fmla="*/ 587829 h 927463"/>
              <a:gd name="connsiteX15" fmla="*/ 483326 w 836023"/>
              <a:gd name="connsiteY15" fmla="*/ 548640 h 927463"/>
              <a:gd name="connsiteX16" fmla="*/ 535578 w 836023"/>
              <a:gd name="connsiteY16" fmla="*/ 470263 h 927463"/>
              <a:gd name="connsiteX17" fmla="*/ 561703 w 836023"/>
              <a:gd name="connsiteY17" fmla="*/ 431074 h 927463"/>
              <a:gd name="connsiteX18" fmla="*/ 613955 w 836023"/>
              <a:gd name="connsiteY18" fmla="*/ 352697 h 927463"/>
              <a:gd name="connsiteX19" fmla="*/ 653143 w 836023"/>
              <a:gd name="connsiteY19" fmla="*/ 235132 h 927463"/>
              <a:gd name="connsiteX20" fmla="*/ 666206 w 836023"/>
              <a:gd name="connsiteY20" fmla="*/ 195943 h 927463"/>
              <a:gd name="connsiteX21" fmla="*/ 705395 w 836023"/>
              <a:gd name="connsiteY21" fmla="*/ 169817 h 927463"/>
              <a:gd name="connsiteX22" fmla="*/ 744583 w 836023"/>
              <a:gd name="connsiteY22" fmla="*/ 91440 h 927463"/>
              <a:gd name="connsiteX23" fmla="*/ 783772 w 836023"/>
              <a:gd name="connsiteY23" fmla="*/ 65314 h 927463"/>
              <a:gd name="connsiteX24" fmla="*/ 836023 w 836023"/>
              <a:gd name="connsiteY24" fmla="*/ 0 h 927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836023" h="927463">
                <a:moveTo>
                  <a:pt x="0" y="535577"/>
                </a:moveTo>
                <a:cubicBezTo>
                  <a:pt x="8709" y="557349"/>
                  <a:pt x="17893" y="578936"/>
                  <a:pt x="26126" y="600892"/>
                </a:cubicBezTo>
                <a:cubicBezTo>
                  <a:pt x="30961" y="613785"/>
                  <a:pt x="33031" y="627764"/>
                  <a:pt x="39189" y="640080"/>
                </a:cubicBezTo>
                <a:cubicBezTo>
                  <a:pt x="46210" y="654122"/>
                  <a:pt x="58294" y="665227"/>
                  <a:pt x="65315" y="679269"/>
                </a:cubicBezTo>
                <a:cubicBezTo>
                  <a:pt x="71473" y="691585"/>
                  <a:pt x="71691" y="706420"/>
                  <a:pt x="78378" y="718457"/>
                </a:cubicBezTo>
                <a:cubicBezTo>
                  <a:pt x="93627" y="745905"/>
                  <a:pt x="130629" y="796834"/>
                  <a:pt x="130629" y="796834"/>
                </a:cubicBezTo>
                <a:lnTo>
                  <a:pt x="156755" y="875212"/>
                </a:lnTo>
                <a:cubicBezTo>
                  <a:pt x="161109" y="888275"/>
                  <a:pt x="156755" y="910046"/>
                  <a:pt x="169818" y="914400"/>
                </a:cubicBezTo>
                <a:lnTo>
                  <a:pt x="209006" y="927463"/>
                </a:lnTo>
                <a:cubicBezTo>
                  <a:pt x="297259" y="898045"/>
                  <a:pt x="201598" y="938843"/>
                  <a:pt x="274320" y="875212"/>
                </a:cubicBezTo>
                <a:cubicBezTo>
                  <a:pt x="297951" y="854535"/>
                  <a:pt x="352698" y="822960"/>
                  <a:pt x="352698" y="822960"/>
                </a:cubicBezTo>
                <a:cubicBezTo>
                  <a:pt x="361406" y="809897"/>
                  <a:pt x="372447" y="798118"/>
                  <a:pt x="378823" y="783772"/>
                </a:cubicBezTo>
                <a:cubicBezTo>
                  <a:pt x="390008" y="758606"/>
                  <a:pt x="389673" y="728308"/>
                  <a:pt x="404949" y="705394"/>
                </a:cubicBezTo>
                <a:lnTo>
                  <a:pt x="431075" y="666206"/>
                </a:lnTo>
                <a:cubicBezTo>
                  <a:pt x="463910" y="567702"/>
                  <a:pt x="419618" y="689120"/>
                  <a:pt x="470263" y="587829"/>
                </a:cubicBezTo>
                <a:cubicBezTo>
                  <a:pt x="476421" y="575513"/>
                  <a:pt x="476639" y="560677"/>
                  <a:pt x="483326" y="548640"/>
                </a:cubicBezTo>
                <a:cubicBezTo>
                  <a:pt x="498575" y="521192"/>
                  <a:pt x="518161" y="496389"/>
                  <a:pt x="535578" y="470263"/>
                </a:cubicBezTo>
                <a:lnTo>
                  <a:pt x="561703" y="431074"/>
                </a:lnTo>
                <a:lnTo>
                  <a:pt x="613955" y="352697"/>
                </a:lnTo>
                <a:lnTo>
                  <a:pt x="653143" y="235132"/>
                </a:lnTo>
                <a:cubicBezTo>
                  <a:pt x="657497" y="222069"/>
                  <a:pt x="654749" y="203581"/>
                  <a:pt x="666206" y="195943"/>
                </a:cubicBezTo>
                <a:lnTo>
                  <a:pt x="705395" y="169817"/>
                </a:lnTo>
                <a:cubicBezTo>
                  <a:pt x="716019" y="137946"/>
                  <a:pt x="719262" y="116761"/>
                  <a:pt x="744583" y="91440"/>
                </a:cubicBezTo>
                <a:cubicBezTo>
                  <a:pt x="755684" y="80338"/>
                  <a:pt x="770709" y="74023"/>
                  <a:pt x="783772" y="65314"/>
                </a:cubicBezTo>
                <a:cubicBezTo>
                  <a:pt x="816730" y="15879"/>
                  <a:pt x="798797" y="37227"/>
                  <a:pt x="836023" y="0"/>
                </a:cubicBezTo>
              </a:path>
            </a:pathLst>
          </a:cu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4" name="Prostoročno 13"/>
          <p:cNvSpPr/>
          <p:nvPr/>
        </p:nvSpPr>
        <p:spPr>
          <a:xfrm>
            <a:off x="7380311" y="3037657"/>
            <a:ext cx="430101" cy="927463"/>
          </a:xfrm>
          <a:custGeom>
            <a:avLst/>
            <a:gdLst>
              <a:gd name="connsiteX0" fmla="*/ 0 w 836023"/>
              <a:gd name="connsiteY0" fmla="*/ 535577 h 927463"/>
              <a:gd name="connsiteX1" fmla="*/ 26126 w 836023"/>
              <a:gd name="connsiteY1" fmla="*/ 600892 h 927463"/>
              <a:gd name="connsiteX2" fmla="*/ 39189 w 836023"/>
              <a:gd name="connsiteY2" fmla="*/ 640080 h 927463"/>
              <a:gd name="connsiteX3" fmla="*/ 65315 w 836023"/>
              <a:gd name="connsiteY3" fmla="*/ 679269 h 927463"/>
              <a:gd name="connsiteX4" fmla="*/ 78378 w 836023"/>
              <a:gd name="connsiteY4" fmla="*/ 718457 h 927463"/>
              <a:gd name="connsiteX5" fmla="*/ 130629 w 836023"/>
              <a:gd name="connsiteY5" fmla="*/ 796834 h 927463"/>
              <a:gd name="connsiteX6" fmla="*/ 156755 w 836023"/>
              <a:gd name="connsiteY6" fmla="*/ 875212 h 927463"/>
              <a:gd name="connsiteX7" fmla="*/ 169818 w 836023"/>
              <a:gd name="connsiteY7" fmla="*/ 914400 h 927463"/>
              <a:gd name="connsiteX8" fmla="*/ 209006 w 836023"/>
              <a:gd name="connsiteY8" fmla="*/ 927463 h 927463"/>
              <a:gd name="connsiteX9" fmla="*/ 274320 w 836023"/>
              <a:gd name="connsiteY9" fmla="*/ 875212 h 927463"/>
              <a:gd name="connsiteX10" fmla="*/ 352698 w 836023"/>
              <a:gd name="connsiteY10" fmla="*/ 822960 h 927463"/>
              <a:gd name="connsiteX11" fmla="*/ 378823 w 836023"/>
              <a:gd name="connsiteY11" fmla="*/ 783772 h 927463"/>
              <a:gd name="connsiteX12" fmla="*/ 404949 w 836023"/>
              <a:gd name="connsiteY12" fmla="*/ 705394 h 927463"/>
              <a:gd name="connsiteX13" fmla="*/ 431075 w 836023"/>
              <a:gd name="connsiteY13" fmla="*/ 666206 h 927463"/>
              <a:gd name="connsiteX14" fmla="*/ 470263 w 836023"/>
              <a:gd name="connsiteY14" fmla="*/ 587829 h 927463"/>
              <a:gd name="connsiteX15" fmla="*/ 483326 w 836023"/>
              <a:gd name="connsiteY15" fmla="*/ 548640 h 927463"/>
              <a:gd name="connsiteX16" fmla="*/ 535578 w 836023"/>
              <a:gd name="connsiteY16" fmla="*/ 470263 h 927463"/>
              <a:gd name="connsiteX17" fmla="*/ 561703 w 836023"/>
              <a:gd name="connsiteY17" fmla="*/ 431074 h 927463"/>
              <a:gd name="connsiteX18" fmla="*/ 613955 w 836023"/>
              <a:gd name="connsiteY18" fmla="*/ 352697 h 927463"/>
              <a:gd name="connsiteX19" fmla="*/ 653143 w 836023"/>
              <a:gd name="connsiteY19" fmla="*/ 235132 h 927463"/>
              <a:gd name="connsiteX20" fmla="*/ 666206 w 836023"/>
              <a:gd name="connsiteY20" fmla="*/ 195943 h 927463"/>
              <a:gd name="connsiteX21" fmla="*/ 705395 w 836023"/>
              <a:gd name="connsiteY21" fmla="*/ 169817 h 927463"/>
              <a:gd name="connsiteX22" fmla="*/ 744583 w 836023"/>
              <a:gd name="connsiteY22" fmla="*/ 91440 h 927463"/>
              <a:gd name="connsiteX23" fmla="*/ 783772 w 836023"/>
              <a:gd name="connsiteY23" fmla="*/ 65314 h 927463"/>
              <a:gd name="connsiteX24" fmla="*/ 836023 w 836023"/>
              <a:gd name="connsiteY24" fmla="*/ 0 h 927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836023" h="927463">
                <a:moveTo>
                  <a:pt x="0" y="535577"/>
                </a:moveTo>
                <a:cubicBezTo>
                  <a:pt x="8709" y="557349"/>
                  <a:pt x="17893" y="578936"/>
                  <a:pt x="26126" y="600892"/>
                </a:cubicBezTo>
                <a:cubicBezTo>
                  <a:pt x="30961" y="613785"/>
                  <a:pt x="33031" y="627764"/>
                  <a:pt x="39189" y="640080"/>
                </a:cubicBezTo>
                <a:cubicBezTo>
                  <a:pt x="46210" y="654122"/>
                  <a:pt x="58294" y="665227"/>
                  <a:pt x="65315" y="679269"/>
                </a:cubicBezTo>
                <a:cubicBezTo>
                  <a:pt x="71473" y="691585"/>
                  <a:pt x="71691" y="706420"/>
                  <a:pt x="78378" y="718457"/>
                </a:cubicBezTo>
                <a:cubicBezTo>
                  <a:pt x="93627" y="745905"/>
                  <a:pt x="130629" y="796834"/>
                  <a:pt x="130629" y="796834"/>
                </a:cubicBezTo>
                <a:lnTo>
                  <a:pt x="156755" y="875212"/>
                </a:lnTo>
                <a:cubicBezTo>
                  <a:pt x="161109" y="888275"/>
                  <a:pt x="156755" y="910046"/>
                  <a:pt x="169818" y="914400"/>
                </a:cubicBezTo>
                <a:lnTo>
                  <a:pt x="209006" y="927463"/>
                </a:lnTo>
                <a:cubicBezTo>
                  <a:pt x="297259" y="898045"/>
                  <a:pt x="201598" y="938843"/>
                  <a:pt x="274320" y="875212"/>
                </a:cubicBezTo>
                <a:cubicBezTo>
                  <a:pt x="297951" y="854535"/>
                  <a:pt x="352698" y="822960"/>
                  <a:pt x="352698" y="822960"/>
                </a:cubicBezTo>
                <a:cubicBezTo>
                  <a:pt x="361406" y="809897"/>
                  <a:pt x="372447" y="798118"/>
                  <a:pt x="378823" y="783772"/>
                </a:cubicBezTo>
                <a:cubicBezTo>
                  <a:pt x="390008" y="758606"/>
                  <a:pt x="389673" y="728308"/>
                  <a:pt x="404949" y="705394"/>
                </a:cubicBezTo>
                <a:lnTo>
                  <a:pt x="431075" y="666206"/>
                </a:lnTo>
                <a:cubicBezTo>
                  <a:pt x="463910" y="567702"/>
                  <a:pt x="419618" y="689120"/>
                  <a:pt x="470263" y="587829"/>
                </a:cubicBezTo>
                <a:cubicBezTo>
                  <a:pt x="476421" y="575513"/>
                  <a:pt x="476639" y="560677"/>
                  <a:pt x="483326" y="548640"/>
                </a:cubicBezTo>
                <a:cubicBezTo>
                  <a:pt x="498575" y="521192"/>
                  <a:pt x="518161" y="496389"/>
                  <a:pt x="535578" y="470263"/>
                </a:cubicBezTo>
                <a:lnTo>
                  <a:pt x="561703" y="431074"/>
                </a:lnTo>
                <a:lnTo>
                  <a:pt x="613955" y="352697"/>
                </a:lnTo>
                <a:lnTo>
                  <a:pt x="653143" y="235132"/>
                </a:lnTo>
                <a:cubicBezTo>
                  <a:pt x="657497" y="222069"/>
                  <a:pt x="654749" y="203581"/>
                  <a:pt x="666206" y="195943"/>
                </a:cubicBezTo>
                <a:lnTo>
                  <a:pt x="705395" y="169817"/>
                </a:lnTo>
                <a:cubicBezTo>
                  <a:pt x="716019" y="137946"/>
                  <a:pt x="719262" y="116761"/>
                  <a:pt x="744583" y="91440"/>
                </a:cubicBezTo>
                <a:cubicBezTo>
                  <a:pt x="755684" y="80338"/>
                  <a:pt x="770709" y="74023"/>
                  <a:pt x="783772" y="65314"/>
                </a:cubicBezTo>
                <a:cubicBezTo>
                  <a:pt x="816730" y="15879"/>
                  <a:pt x="798797" y="37227"/>
                  <a:pt x="836023" y="0"/>
                </a:cubicBezTo>
              </a:path>
            </a:pathLst>
          </a:cu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84050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Izpit pri predmetu </a:t>
            </a:r>
            <a:br>
              <a:rPr lang="sl-SI" dirty="0"/>
            </a:br>
            <a:r>
              <a:rPr lang="sl-SI" dirty="0"/>
              <a:t>Plavanje 1 z osnovami reševanja iz vode</a:t>
            </a:r>
          </a:p>
        </p:txBody>
      </p:sp>
      <p:sp>
        <p:nvSpPr>
          <p:cNvPr id="6" name="Prostoročno 5"/>
          <p:cNvSpPr/>
          <p:nvPr/>
        </p:nvSpPr>
        <p:spPr>
          <a:xfrm>
            <a:off x="827051" y="1645899"/>
            <a:ext cx="3889499" cy="1527134"/>
          </a:xfrm>
          <a:custGeom>
            <a:avLst/>
            <a:gdLst>
              <a:gd name="connsiteX0" fmla="*/ 0 w 1404155"/>
              <a:gd name="connsiteY0" fmla="*/ 0 h 3745482"/>
              <a:gd name="connsiteX1" fmla="*/ 702078 w 1404155"/>
              <a:gd name="connsiteY1" fmla="*/ 0 h 3745482"/>
              <a:gd name="connsiteX2" fmla="*/ 1404155 w 1404155"/>
              <a:gd name="connsiteY2" fmla="*/ 1872741 h 3745482"/>
              <a:gd name="connsiteX3" fmla="*/ 702078 w 1404155"/>
              <a:gd name="connsiteY3" fmla="*/ 3745482 h 3745482"/>
              <a:gd name="connsiteX4" fmla="*/ 0 w 1404155"/>
              <a:gd name="connsiteY4" fmla="*/ 3745482 h 3745482"/>
              <a:gd name="connsiteX5" fmla="*/ 702078 w 1404155"/>
              <a:gd name="connsiteY5" fmla="*/ 1872741 h 3745482"/>
              <a:gd name="connsiteX6" fmla="*/ 0 w 1404155"/>
              <a:gd name="connsiteY6" fmla="*/ 0 h 3745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04155" h="3745482">
                <a:moveTo>
                  <a:pt x="1404155" y="1"/>
                </a:moveTo>
                <a:lnTo>
                  <a:pt x="1404155" y="1872742"/>
                </a:lnTo>
                <a:lnTo>
                  <a:pt x="702078" y="3745481"/>
                </a:lnTo>
                <a:lnTo>
                  <a:pt x="0" y="1872742"/>
                </a:lnTo>
                <a:lnTo>
                  <a:pt x="0" y="1"/>
                </a:lnTo>
                <a:lnTo>
                  <a:pt x="702078" y="1872742"/>
                </a:lnTo>
                <a:lnTo>
                  <a:pt x="1404155" y="1"/>
                </a:lnTo>
                <a:close/>
              </a:path>
            </a:pathLst>
          </a:custGeom>
          <a:solidFill>
            <a:srgbClr val="FF0000"/>
          </a:solidFill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701" tIns="12700" rIns="12700" bIns="12701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l-SI" sz="2400" b="1" kern="1200" dirty="0" smtClean="0">
                <a:solidFill>
                  <a:srgbClr val="002060"/>
                </a:solidFill>
                <a:latin typeface="Microsoft JhengHei" pitchFamily="34" charset="-120"/>
                <a:ea typeface="Microsoft JhengHei" pitchFamily="34" charset="-120"/>
                <a:cs typeface="Calibri" pitchFamily="34" charset="0"/>
              </a:rPr>
              <a:t>Obveznosti praktičnega dela</a:t>
            </a:r>
            <a:endParaRPr lang="sl-SI" sz="2400" b="1" kern="1200" dirty="0">
              <a:solidFill>
                <a:srgbClr val="002060"/>
              </a:solidFill>
              <a:latin typeface="Microsoft JhengHei" pitchFamily="34" charset="-120"/>
              <a:ea typeface="Microsoft JhengHei" pitchFamily="34" charset="-120"/>
              <a:cs typeface="Calibri" pitchFamily="34" charset="0"/>
            </a:endParaRPr>
          </a:p>
        </p:txBody>
      </p:sp>
      <p:sp>
        <p:nvSpPr>
          <p:cNvPr id="7" name="Prostoročno 6"/>
          <p:cNvSpPr/>
          <p:nvPr/>
        </p:nvSpPr>
        <p:spPr>
          <a:xfrm>
            <a:off x="1245806" y="2716682"/>
            <a:ext cx="3470744" cy="912702"/>
          </a:xfrm>
          <a:custGeom>
            <a:avLst/>
            <a:gdLst>
              <a:gd name="connsiteX0" fmla="*/ 152120 w 912701"/>
              <a:gd name="connsiteY0" fmla="*/ 0 h 1094178"/>
              <a:gd name="connsiteX1" fmla="*/ 760581 w 912701"/>
              <a:gd name="connsiteY1" fmla="*/ 0 h 1094178"/>
              <a:gd name="connsiteX2" fmla="*/ 912701 w 912701"/>
              <a:gd name="connsiteY2" fmla="*/ 152120 h 1094178"/>
              <a:gd name="connsiteX3" fmla="*/ 912701 w 912701"/>
              <a:gd name="connsiteY3" fmla="*/ 1094178 h 1094178"/>
              <a:gd name="connsiteX4" fmla="*/ 912701 w 912701"/>
              <a:gd name="connsiteY4" fmla="*/ 1094178 h 1094178"/>
              <a:gd name="connsiteX5" fmla="*/ 0 w 912701"/>
              <a:gd name="connsiteY5" fmla="*/ 1094178 h 1094178"/>
              <a:gd name="connsiteX6" fmla="*/ 0 w 912701"/>
              <a:gd name="connsiteY6" fmla="*/ 1094178 h 1094178"/>
              <a:gd name="connsiteX7" fmla="*/ 0 w 912701"/>
              <a:gd name="connsiteY7" fmla="*/ 152120 h 1094178"/>
              <a:gd name="connsiteX8" fmla="*/ 152120 w 912701"/>
              <a:gd name="connsiteY8" fmla="*/ 0 h 1094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2701" h="1094178">
                <a:moveTo>
                  <a:pt x="912701" y="182367"/>
                </a:moveTo>
                <a:lnTo>
                  <a:pt x="912701" y="911811"/>
                </a:lnTo>
                <a:cubicBezTo>
                  <a:pt x="912701" y="1012530"/>
                  <a:pt x="855890" y="1094177"/>
                  <a:pt x="785811" y="1094177"/>
                </a:cubicBezTo>
                <a:lnTo>
                  <a:pt x="0" y="1094177"/>
                </a:lnTo>
                <a:lnTo>
                  <a:pt x="0" y="1094177"/>
                </a:lnTo>
                <a:lnTo>
                  <a:pt x="0" y="1"/>
                </a:lnTo>
                <a:lnTo>
                  <a:pt x="0" y="1"/>
                </a:lnTo>
                <a:lnTo>
                  <a:pt x="785811" y="1"/>
                </a:lnTo>
                <a:cubicBezTo>
                  <a:pt x="855890" y="1"/>
                  <a:pt x="912701" y="81648"/>
                  <a:pt x="912701" y="182367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2457" tIns="52809" rIns="52809" bIns="52810" numCol="1" spcCol="1270" anchor="ctr" anchorCtr="0">
            <a:noAutofit/>
          </a:bodyPr>
          <a:lstStyle/>
          <a:p>
            <a:pPr marL="274638" lvl="1" indent="-274638" algn="l" defTabSz="5778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sl-SI" sz="2400" kern="1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Prisotnost na vajah</a:t>
            </a:r>
            <a:endParaRPr lang="sl-SI" sz="2400" kern="1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274638" lvl="1" indent="-274638" algn="l" defTabSz="5778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sl-SI" sz="2400" kern="1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Praktični del izpita</a:t>
            </a:r>
            <a:endParaRPr lang="sl-SI" sz="2400" kern="1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Prostoročno 7"/>
          <p:cNvSpPr/>
          <p:nvPr/>
        </p:nvSpPr>
        <p:spPr>
          <a:xfrm>
            <a:off x="4931507" y="1629225"/>
            <a:ext cx="3889499" cy="1543807"/>
          </a:xfrm>
          <a:custGeom>
            <a:avLst/>
            <a:gdLst>
              <a:gd name="connsiteX0" fmla="*/ 0 w 1404155"/>
              <a:gd name="connsiteY0" fmla="*/ 0 h 3745482"/>
              <a:gd name="connsiteX1" fmla="*/ 702078 w 1404155"/>
              <a:gd name="connsiteY1" fmla="*/ 0 h 3745482"/>
              <a:gd name="connsiteX2" fmla="*/ 1404155 w 1404155"/>
              <a:gd name="connsiteY2" fmla="*/ 1872741 h 3745482"/>
              <a:gd name="connsiteX3" fmla="*/ 702078 w 1404155"/>
              <a:gd name="connsiteY3" fmla="*/ 3745482 h 3745482"/>
              <a:gd name="connsiteX4" fmla="*/ 0 w 1404155"/>
              <a:gd name="connsiteY4" fmla="*/ 3745482 h 3745482"/>
              <a:gd name="connsiteX5" fmla="*/ 702078 w 1404155"/>
              <a:gd name="connsiteY5" fmla="*/ 1872741 h 3745482"/>
              <a:gd name="connsiteX6" fmla="*/ 0 w 1404155"/>
              <a:gd name="connsiteY6" fmla="*/ 0 h 3745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04155" h="3745482">
                <a:moveTo>
                  <a:pt x="1404155" y="1"/>
                </a:moveTo>
                <a:lnTo>
                  <a:pt x="1404155" y="1872742"/>
                </a:lnTo>
                <a:lnTo>
                  <a:pt x="702078" y="3745481"/>
                </a:lnTo>
                <a:lnTo>
                  <a:pt x="0" y="1872742"/>
                </a:lnTo>
                <a:lnTo>
                  <a:pt x="0" y="1"/>
                </a:lnTo>
                <a:lnTo>
                  <a:pt x="702078" y="1872742"/>
                </a:lnTo>
                <a:lnTo>
                  <a:pt x="1404155" y="1"/>
                </a:lnTo>
                <a:close/>
              </a:path>
            </a:pathLst>
          </a:custGeom>
          <a:solidFill>
            <a:srgbClr val="FF0000"/>
          </a:solidFill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701" tIns="12700" rIns="12700" bIns="12701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l-SI" sz="2400" b="1" kern="1200" dirty="0" smtClean="0">
                <a:solidFill>
                  <a:srgbClr val="002060"/>
                </a:solidFill>
                <a:latin typeface="Microsoft JhengHei" pitchFamily="34" charset="-120"/>
                <a:ea typeface="Microsoft JhengHei" pitchFamily="34" charset="-120"/>
                <a:cs typeface="Calibri" pitchFamily="34" charset="0"/>
              </a:rPr>
              <a:t>Obveznosti teoretičnega dela</a:t>
            </a:r>
            <a:endParaRPr lang="sl-SI" sz="2400" b="1" kern="1200" dirty="0">
              <a:solidFill>
                <a:srgbClr val="002060"/>
              </a:solidFill>
              <a:latin typeface="Microsoft JhengHei" pitchFamily="34" charset="-120"/>
              <a:ea typeface="Microsoft JhengHei" pitchFamily="34" charset="-120"/>
              <a:cs typeface="Calibri" pitchFamily="34" charset="0"/>
            </a:endParaRPr>
          </a:p>
        </p:txBody>
      </p:sp>
      <p:sp>
        <p:nvSpPr>
          <p:cNvPr id="9" name="Prostoročno 8"/>
          <p:cNvSpPr/>
          <p:nvPr/>
        </p:nvSpPr>
        <p:spPr>
          <a:xfrm>
            <a:off x="5224454" y="2775345"/>
            <a:ext cx="3596552" cy="912702"/>
          </a:xfrm>
          <a:custGeom>
            <a:avLst/>
            <a:gdLst>
              <a:gd name="connsiteX0" fmla="*/ 152120 w 912701"/>
              <a:gd name="connsiteY0" fmla="*/ 0 h 1609556"/>
              <a:gd name="connsiteX1" fmla="*/ 760581 w 912701"/>
              <a:gd name="connsiteY1" fmla="*/ 0 h 1609556"/>
              <a:gd name="connsiteX2" fmla="*/ 912701 w 912701"/>
              <a:gd name="connsiteY2" fmla="*/ 152120 h 1609556"/>
              <a:gd name="connsiteX3" fmla="*/ 912701 w 912701"/>
              <a:gd name="connsiteY3" fmla="*/ 1609556 h 1609556"/>
              <a:gd name="connsiteX4" fmla="*/ 912701 w 912701"/>
              <a:gd name="connsiteY4" fmla="*/ 1609556 h 1609556"/>
              <a:gd name="connsiteX5" fmla="*/ 0 w 912701"/>
              <a:gd name="connsiteY5" fmla="*/ 1609556 h 1609556"/>
              <a:gd name="connsiteX6" fmla="*/ 0 w 912701"/>
              <a:gd name="connsiteY6" fmla="*/ 1609556 h 1609556"/>
              <a:gd name="connsiteX7" fmla="*/ 0 w 912701"/>
              <a:gd name="connsiteY7" fmla="*/ 152120 h 1609556"/>
              <a:gd name="connsiteX8" fmla="*/ 152120 w 912701"/>
              <a:gd name="connsiteY8" fmla="*/ 0 h 1609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2701" h="1609556">
                <a:moveTo>
                  <a:pt x="912701" y="268266"/>
                </a:moveTo>
                <a:lnTo>
                  <a:pt x="912701" y="1341290"/>
                </a:lnTo>
                <a:cubicBezTo>
                  <a:pt x="912701" y="1489450"/>
                  <a:pt x="874081" y="1609555"/>
                  <a:pt x="826441" y="1609555"/>
                </a:cubicBezTo>
                <a:lnTo>
                  <a:pt x="0" y="1609555"/>
                </a:lnTo>
                <a:lnTo>
                  <a:pt x="0" y="1609555"/>
                </a:lnTo>
                <a:lnTo>
                  <a:pt x="0" y="1"/>
                </a:lnTo>
                <a:lnTo>
                  <a:pt x="0" y="1"/>
                </a:lnTo>
                <a:lnTo>
                  <a:pt x="826441" y="1"/>
                </a:lnTo>
                <a:cubicBezTo>
                  <a:pt x="874081" y="1"/>
                  <a:pt x="912701" y="120106"/>
                  <a:pt x="912701" y="268266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2457" tIns="52809" rIns="52809" bIns="52810" numCol="1" spcCol="1270" anchor="ctr" anchorCtr="0">
            <a:noAutofit/>
          </a:bodyPr>
          <a:lstStyle/>
          <a:p>
            <a:pPr marL="274638" lvl="1" indent="-274638" algn="l" defTabSz="5778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sl-SI" sz="2400" kern="1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Prisotnost na predavanjih</a:t>
            </a:r>
            <a:endParaRPr lang="sl-SI" sz="2400" kern="1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Prostoročno 9"/>
          <p:cNvSpPr/>
          <p:nvPr/>
        </p:nvSpPr>
        <p:spPr>
          <a:xfrm>
            <a:off x="2791232" y="3965121"/>
            <a:ext cx="3959907" cy="1404156"/>
          </a:xfrm>
          <a:custGeom>
            <a:avLst/>
            <a:gdLst>
              <a:gd name="connsiteX0" fmla="*/ 0 w 1404155"/>
              <a:gd name="connsiteY0" fmla="*/ 0 h 3745482"/>
              <a:gd name="connsiteX1" fmla="*/ 702078 w 1404155"/>
              <a:gd name="connsiteY1" fmla="*/ 0 h 3745482"/>
              <a:gd name="connsiteX2" fmla="*/ 1404155 w 1404155"/>
              <a:gd name="connsiteY2" fmla="*/ 1872741 h 3745482"/>
              <a:gd name="connsiteX3" fmla="*/ 702078 w 1404155"/>
              <a:gd name="connsiteY3" fmla="*/ 3745482 h 3745482"/>
              <a:gd name="connsiteX4" fmla="*/ 0 w 1404155"/>
              <a:gd name="connsiteY4" fmla="*/ 3745482 h 3745482"/>
              <a:gd name="connsiteX5" fmla="*/ 702078 w 1404155"/>
              <a:gd name="connsiteY5" fmla="*/ 1872741 h 3745482"/>
              <a:gd name="connsiteX6" fmla="*/ 0 w 1404155"/>
              <a:gd name="connsiteY6" fmla="*/ 0 h 3745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04155" h="3745482">
                <a:moveTo>
                  <a:pt x="1404155" y="1"/>
                </a:moveTo>
                <a:lnTo>
                  <a:pt x="1404155" y="1872742"/>
                </a:lnTo>
                <a:lnTo>
                  <a:pt x="702078" y="3745481"/>
                </a:lnTo>
                <a:lnTo>
                  <a:pt x="0" y="1872742"/>
                </a:lnTo>
                <a:lnTo>
                  <a:pt x="0" y="1"/>
                </a:lnTo>
                <a:lnTo>
                  <a:pt x="702078" y="1872742"/>
                </a:lnTo>
                <a:lnTo>
                  <a:pt x="1404155" y="1"/>
                </a:lnTo>
                <a:close/>
              </a:path>
            </a:pathLst>
          </a:custGeom>
          <a:solidFill>
            <a:srgbClr val="00B0F0"/>
          </a:solidFill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701" tIns="12700" rIns="12700" bIns="12701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l-SI" sz="3200" b="1" kern="1200" dirty="0" smtClean="0">
                <a:solidFill>
                  <a:srgbClr val="002060"/>
                </a:solidFill>
                <a:latin typeface="Microsoft JhengHei" pitchFamily="34" charset="-120"/>
                <a:ea typeface="Microsoft JhengHei" pitchFamily="34" charset="-120"/>
                <a:cs typeface="Calibri" pitchFamily="34" charset="0"/>
              </a:rPr>
              <a:t>Prijava na izpit</a:t>
            </a:r>
            <a:endParaRPr lang="sl-SI" sz="3200" b="1" kern="1200" dirty="0">
              <a:solidFill>
                <a:srgbClr val="002060"/>
              </a:solidFill>
              <a:latin typeface="Microsoft JhengHei" pitchFamily="34" charset="-120"/>
              <a:ea typeface="Microsoft JhengHei" pitchFamily="34" charset="-120"/>
              <a:cs typeface="Calibri" pitchFamily="34" charset="0"/>
            </a:endParaRPr>
          </a:p>
        </p:txBody>
      </p:sp>
      <p:sp>
        <p:nvSpPr>
          <p:cNvPr id="15" name="PoljeZBesedilom 14"/>
          <p:cNvSpPr txBox="1"/>
          <p:nvPr/>
        </p:nvSpPr>
        <p:spPr>
          <a:xfrm>
            <a:off x="322995" y="2421402"/>
            <a:ext cx="6960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4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1.</a:t>
            </a:r>
            <a:endParaRPr lang="sl-SI" sz="4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6" name="PoljeZBesedilom 15"/>
          <p:cNvSpPr txBox="1"/>
          <p:nvPr/>
        </p:nvSpPr>
        <p:spPr>
          <a:xfrm>
            <a:off x="322995" y="4181145"/>
            <a:ext cx="6960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4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2.</a:t>
            </a:r>
            <a:endParaRPr lang="sl-SI" sz="4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7" name="PoljeZBesedilom 16"/>
          <p:cNvSpPr txBox="1"/>
          <p:nvPr/>
        </p:nvSpPr>
        <p:spPr>
          <a:xfrm>
            <a:off x="322995" y="5480298"/>
            <a:ext cx="6960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4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3.</a:t>
            </a:r>
            <a:endParaRPr lang="sl-SI" sz="4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Prostoročno 2"/>
          <p:cNvSpPr/>
          <p:nvPr/>
        </p:nvSpPr>
        <p:spPr>
          <a:xfrm>
            <a:off x="4285475" y="3037658"/>
            <a:ext cx="430101" cy="927463"/>
          </a:xfrm>
          <a:custGeom>
            <a:avLst/>
            <a:gdLst>
              <a:gd name="connsiteX0" fmla="*/ 0 w 836023"/>
              <a:gd name="connsiteY0" fmla="*/ 535577 h 927463"/>
              <a:gd name="connsiteX1" fmla="*/ 26126 w 836023"/>
              <a:gd name="connsiteY1" fmla="*/ 600892 h 927463"/>
              <a:gd name="connsiteX2" fmla="*/ 39189 w 836023"/>
              <a:gd name="connsiteY2" fmla="*/ 640080 h 927463"/>
              <a:gd name="connsiteX3" fmla="*/ 65315 w 836023"/>
              <a:gd name="connsiteY3" fmla="*/ 679269 h 927463"/>
              <a:gd name="connsiteX4" fmla="*/ 78378 w 836023"/>
              <a:gd name="connsiteY4" fmla="*/ 718457 h 927463"/>
              <a:gd name="connsiteX5" fmla="*/ 130629 w 836023"/>
              <a:gd name="connsiteY5" fmla="*/ 796834 h 927463"/>
              <a:gd name="connsiteX6" fmla="*/ 156755 w 836023"/>
              <a:gd name="connsiteY6" fmla="*/ 875212 h 927463"/>
              <a:gd name="connsiteX7" fmla="*/ 169818 w 836023"/>
              <a:gd name="connsiteY7" fmla="*/ 914400 h 927463"/>
              <a:gd name="connsiteX8" fmla="*/ 209006 w 836023"/>
              <a:gd name="connsiteY8" fmla="*/ 927463 h 927463"/>
              <a:gd name="connsiteX9" fmla="*/ 274320 w 836023"/>
              <a:gd name="connsiteY9" fmla="*/ 875212 h 927463"/>
              <a:gd name="connsiteX10" fmla="*/ 352698 w 836023"/>
              <a:gd name="connsiteY10" fmla="*/ 822960 h 927463"/>
              <a:gd name="connsiteX11" fmla="*/ 378823 w 836023"/>
              <a:gd name="connsiteY11" fmla="*/ 783772 h 927463"/>
              <a:gd name="connsiteX12" fmla="*/ 404949 w 836023"/>
              <a:gd name="connsiteY12" fmla="*/ 705394 h 927463"/>
              <a:gd name="connsiteX13" fmla="*/ 431075 w 836023"/>
              <a:gd name="connsiteY13" fmla="*/ 666206 h 927463"/>
              <a:gd name="connsiteX14" fmla="*/ 470263 w 836023"/>
              <a:gd name="connsiteY14" fmla="*/ 587829 h 927463"/>
              <a:gd name="connsiteX15" fmla="*/ 483326 w 836023"/>
              <a:gd name="connsiteY15" fmla="*/ 548640 h 927463"/>
              <a:gd name="connsiteX16" fmla="*/ 535578 w 836023"/>
              <a:gd name="connsiteY16" fmla="*/ 470263 h 927463"/>
              <a:gd name="connsiteX17" fmla="*/ 561703 w 836023"/>
              <a:gd name="connsiteY17" fmla="*/ 431074 h 927463"/>
              <a:gd name="connsiteX18" fmla="*/ 613955 w 836023"/>
              <a:gd name="connsiteY18" fmla="*/ 352697 h 927463"/>
              <a:gd name="connsiteX19" fmla="*/ 653143 w 836023"/>
              <a:gd name="connsiteY19" fmla="*/ 235132 h 927463"/>
              <a:gd name="connsiteX20" fmla="*/ 666206 w 836023"/>
              <a:gd name="connsiteY20" fmla="*/ 195943 h 927463"/>
              <a:gd name="connsiteX21" fmla="*/ 705395 w 836023"/>
              <a:gd name="connsiteY21" fmla="*/ 169817 h 927463"/>
              <a:gd name="connsiteX22" fmla="*/ 744583 w 836023"/>
              <a:gd name="connsiteY22" fmla="*/ 91440 h 927463"/>
              <a:gd name="connsiteX23" fmla="*/ 783772 w 836023"/>
              <a:gd name="connsiteY23" fmla="*/ 65314 h 927463"/>
              <a:gd name="connsiteX24" fmla="*/ 836023 w 836023"/>
              <a:gd name="connsiteY24" fmla="*/ 0 h 927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836023" h="927463">
                <a:moveTo>
                  <a:pt x="0" y="535577"/>
                </a:moveTo>
                <a:cubicBezTo>
                  <a:pt x="8709" y="557349"/>
                  <a:pt x="17893" y="578936"/>
                  <a:pt x="26126" y="600892"/>
                </a:cubicBezTo>
                <a:cubicBezTo>
                  <a:pt x="30961" y="613785"/>
                  <a:pt x="33031" y="627764"/>
                  <a:pt x="39189" y="640080"/>
                </a:cubicBezTo>
                <a:cubicBezTo>
                  <a:pt x="46210" y="654122"/>
                  <a:pt x="58294" y="665227"/>
                  <a:pt x="65315" y="679269"/>
                </a:cubicBezTo>
                <a:cubicBezTo>
                  <a:pt x="71473" y="691585"/>
                  <a:pt x="71691" y="706420"/>
                  <a:pt x="78378" y="718457"/>
                </a:cubicBezTo>
                <a:cubicBezTo>
                  <a:pt x="93627" y="745905"/>
                  <a:pt x="130629" y="796834"/>
                  <a:pt x="130629" y="796834"/>
                </a:cubicBezTo>
                <a:lnTo>
                  <a:pt x="156755" y="875212"/>
                </a:lnTo>
                <a:cubicBezTo>
                  <a:pt x="161109" y="888275"/>
                  <a:pt x="156755" y="910046"/>
                  <a:pt x="169818" y="914400"/>
                </a:cubicBezTo>
                <a:lnTo>
                  <a:pt x="209006" y="927463"/>
                </a:lnTo>
                <a:cubicBezTo>
                  <a:pt x="297259" y="898045"/>
                  <a:pt x="201598" y="938843"/>
                  <a:pt x="274320" y="875212"/>
                </a:cubicBezTo>
                <a:cubicBezTo>
                  <a:pt x="297951" y="854535"/>
                  <a:pt x="352698" y="822960"/>
                  <a:pt x="352698" y="822960"/>
                </a:cubicBezTo>
                <a:cubicBezTo>
                  <a:pt x="361406" y="809897"/>
                  <a:pt x="372447" y="798118"/>
                  <a:pt x="378823" y="783772"/>
                </a:cubicBezTo>
                <a:cubicBezTo>
                  <a:pt x="390008" y="758606"/>
                  <a:pt x="389673" y="728308"/>
                  <a:pt x="404949" y="705394"/>
                </a:cubicBezTo>
                <a:lnTo>
                  <a:pt x="431075" y="666206"/>
                </a:lnTo>
                <a:cubicBezTo>
                  <a:pt x="463910" y="567702"/>
                  <a:pt x="419618" y="689120"/>
                  <a:pt x="470263" y="587829"/>
                </a:cubicBezTo>
                <a:cubicBezTo>
                  <a:pt x="476421" y="575513"/>
                  <a:pt x="476639" y="560677"/>
                  <a:pt x="483326" y="548640"/>
                </a:cubicBezTo>
                <a:cubicBezTo>
                  <a:pt x="498575" y="521192"/>
                  <a:pt x="518161" y="496389"/>
                  <a:pt x="535578" y="470263"/>
                </a:cubicBezTo>
                <a:lnTo>
                  <a:pt x="561703" y="431074"/>
                </a:lnTo>
                <a:lnTo>
                  <a:pt x="613955" y="352697"/>
                </a:lnTo>
                <a:lnTo>
                  <a:pt x="653143" y="235132"/>
                </a:lnTo>
                <a:cubicBezTo>
                  <a:pt x="657497" y="222069"/>
                  <a:pt x="654749" y="203581"/>
                  <a:pt x="666206" y="195943"/>
                </a:cubicBezTo>
                <a:lnTo>
                  <a:pt x="705395" y="169817"/>
                </a:lnTo>
                <a:cubicBezTo>
                  <a:pt x="716019" y="137946"/>
                  <a:pt x="719262" y="116761"/>
                  <a:pt x="744583" y="91440"/>
                </a:cubicBezTo>
                <a:cubicBezTo>
                  <a:pt x="755684" y="80338"/>
                  <a:pt x="770709" y="74023"/>
                  <a:pt x="783772" y="65314"/>
                </a:cubicBezTo>
                <a:cubicBezTo>
                  <a:pt x="816730" y="15879"/>
                  <a:pt x="798797" y="37227"/>
                  <a:pt x="836023" y="0"/>
                </a:cubicBezTo>
              </a:path>
            </a:pathLst>
          </a:cu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4" name="Prostoročno 13"/>
          <p:cNvSpPr/>
          <p:nvPr/>
        </p:nvSpPr>
        <p:spPr>
          <a:xfrm>
            <a:off x="7380311" y="3037657"/>
            <a:ext cx="430101" cy="927463"/>
          </a:xfrm>
          <a:custGeom>
            <a:avLst/>
            <a:gdLst>
              <a:gd name="connsiteX0" fmla="*/ 0 w 836023"/>
              <a:gd name="connsiteY0" fmla="*/ 535577 h 927463"/>
              <a:gd name="connsiteX1" fmla="*/ 26126 w 836023"/>
              <a:gd name="connsiteY1" fmla="*/ 600892 h 927463"/>
              <a:gd name="connsiteX2" fmla="*/ 39189 w 836023"/>
              <a:gd name="connsiteY2" fmla="*/ 640080 h 927463"/>
              <a:gd name="connsiteX3" fmla="*/ 65315 w 836023"/>
              <a:gd name="connsiteY3" fmla="*/ 679269 h 927463"/>
              <a:gd name="connsiteX4" fmla="*/ 78378 w 836023"/>
              <a:gd name="connsiteY4" fmla="*/ 718457 h 927463"/>
              <a:gd name="connsiteX5" fmla="*/ 130629 w 836023"/>
              <a:gd name="connsiteY5" fmla="*/ 796834 h 927463"/>
              <a:gd name="connsiteX6" fmla="*/ 156755 w 836023"/>
              <a:gd name="connsiteY6" fmla="*/ 875212 h 927463"/>
              <a:gd name="connsiteX7" fmla="*/ 169818 w 836023"/>
              <a:gd name="connsiteY7" fmla="*/ 914400 h 927463"/>
              <a:gd name="connsiteX8" fmla="*/ 209006 w 836023"/>
              <a:gd name="connsiteY8" fmla="*/ 927463 h 927463"/>
              <a:gd name="connsiteX9" fmla="*/ 274320 w 836023"/>
              <a:gd name="connsiteY9" fmla="*/ 875212 h 927463"/>
              <a:gd name="connsiteX10" fmla="*/ 352698 w 836023"/>
              <a:gd name="connsiteY10" fmla="*/ 822960 h 927463"/>
              <a:gd name="connsiteX11" fmla="*/ 378823 w 836023"/>
              <a:gd name="connsiteY11" fmla="*/ 783772 h 927463"/>
              <a:gd name="connsiteX12" fmla="*/ 404949 w 836023"/>
              <a:gd name="connsiteY12" fmla="*/ 705394 h 927463"/>
              <a:gd name="connsiteX13" fmla="*/ 431075 w 836023"/>
              <a:gd name="connsiteY13" fmla="*/ 666206 h 927463"/>
              <a:gd name="connsiteX14" fmla="*/ 470263 w 836023"/>
              <a:gd name="connsiteY14" fmla="*/ 587829 h 927463"/>
              <a:gd name="connsiteX15" fmla="*/ 483326 w 836023"/>
              <a:gd name="connsiteY15" fmla="*/ 548640 h 927463"/>
              <a:gd name="connsiteX16" fmla="*/ 535578 w 836023"/>
              <a:gd name="connsiteY16" fmla="*/ 470263 h 927463"/>
              <a:gd name="connsiteX17" fmla="*/ 561703 w 836023"/>
              <a:gd name="connsiteY17" fmla="*/ 431074 h 927463"/>
              <a:gd name="connsiteX18" fmla="*/ 613955 w 836023"/>
              <a:gd name="connsiteY18" fmla="*/ 352697 h 927463"/>
              <a:gd name="connsiteX19" fmla="*/ 653143 w 836023"/>
              <a:gd name="connsiteY19" fmla="*/ 235132 h 927463"/>
              <a:gd name="connsiteX20" fmla="*/ 666206 w 836023"/>
              <a:gd name="connsiteY20" fmla="*/ 195943 h 927463"/>
              <a:gd name="connsiteX21" fmla="*/ 705395 w 836023"/>
              <a:gd name="connsiteY21" fmla="*/ 169817 h 927463"/>
              <a:gd name="connsiteX22" fmla="*/ 744583 w 836023"/>
              <a:gd name="connsiteY22" fmla="*/ 91440 h 927463"/>
              <a:gd name="connsiteX23" fmla="*/ 783772 w 836023"/>
              <a:gd name="connsiteY23" fmla="*/ 65314 h 927463"/>
              <a:gd name="connsiteX24" fmla="*/ 836023 w 836023"/>
              <a:gd name="connsiteY24" fmla="*/ 0 h 927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836023" h="927463">
                <a:moveTo>
                  <a:pt x="0" y="535577"/>
                </a:moveTo>
                <a:cubicBezTo>
                  <a:pt x="8709" y="557349"/>
                  <a:pt x="17893" y="578936"/>
                  <a:pt x="26126" y="600892"/>
                </a:cubicBezTo>
                <a:cubicBezTo>
                  <a:pt x="30961" y="613785"/>
                  <a:pt x="33031" y="627764"/>
                  <a:pt x="39189" y="640080"/>
                </a:cubicBezTo>
                <a:cubicBezTo>
                  <a:pt x="46210" y="654122"/>
                  <a:pt x="58294" y="665227"/>
                  <a:pt x="65315" y="679269"/>
                </a:cubicBezTo>
                <a:cubicBezTo>
                  <a:pt x="71473" y="691585"/>
                  <a:pt x="71691" y="706420"/>
                  <a:pt x="78378" y="718457"/>
                </a:cubicBezTo>
                <a:cubicBezTo>
                  <a:pt x="93627" y="745905"/>
                  <a:pt x="130629" y="796834"/>
                  <a:pt x="130629" y="796834"/>
                </a:cubicBezTo>
                <a:lnTo>
                  <a:pt x="156755" y="875212"/>
                </a:lnTo>
                <a:cubicBezTo>
                  <a:pt x="161109" y="888275"/>
                  <a:pt x="156755" y="910046"/>
                  <a:pt x="169818" y="914400"/>
                </a:cubicBezTo>
                <a:lnTo>
                  <a:pt x="209006" y="927463"/>
                </a:lnTo>
                <a:cubicBezTo>
                  <a:pt x="297259" y="898045"/>
                  <a:pt x="201598" y="938843"/>
                  <a:pt x="274320" y="875212"/>
                </a:cubicBezTo>
                <a:cubicBezTo>
                  <a:pt x="297951" y="854535"/>
                  <a:pt x="352698" y="822960"/>
                  <a:pt x="352698" y="822960"/>
                </a:cubicBezTo>
                <a:cubicBezTo>
                  <a:pt x="361406" y="809897"/>
                  <a:pt x="372447" y="798118"/>
                  <a:pt x="378823" y="783772"/>
                </a:cubicBezTo>
                <a:cubicBezTo>
                  <a:pt x="390008" y="758606"/>
                  <a:pt x="389673" y="728308"/>
                  <a:pt x="404949" y="705394"/>
                </a:cubicBezTo>
                <a:lnTo>
                  <a:pt x="431075" y="666206"/>
                </a:lnTo>
                <a:cubicBezTo>
                  <a:pt x="463910" y="567702"/>
                  <a:pt x="419618" y="689120"/>
                  <a:pt x="470263" y="587829"/>
                </a:cubicBezTo>
                <a:cubicBezTo>
                  <a:pt x="476421" y="575513"/>
                  <a:pt x="476639" y="560677"/>
                  <a:pt x="483326" y="548640"/>
                </a:cubicBezTo>
                <a:cubicBezTo>
                  <a:pt x="498575" y="521192"/>
                  <a:pt x="518161" y="496389"/>
                  <a:pt x="535578" y="470263"/>
                </a:cubicBezTo>
                <a:lnTo>
                  <a:pt x="561703" y="431074"/>
                </a:lnTo>
                <a:lnTo>
                  <a:pt x="613955" y="352697"/>
                </a:lnTo>
                <a:lnTo>
                  <a:pt x="653143" y="235132"/>
                </a:lnTo>
                <a:cubicBezTo>
                  <a:pt x="657497" y="222069"/>
                  <a:pt x="654749" y="203581"/>
                  <a:pt x="666206" y="195943"/>
                </a:cubicBezTo>
                <a:lnTo>
                  <a:pt x="705395" y="169817"/>
                </a:lnTo>
                <a:cubicBezTo>
                  <a:pt x="716019" y="137946"/>
                  <a:pt x="719262" y="116761"/>
                  <a:pt x="744583" y="91440"/>
                </a:cubicBezTo>
                <a:cubicBezTo>
                  <a:pt x="755684" y="80338"/>
                  <a:pt x="770709" y="74023"/>
                  <a:pt x="783772" y="65314"/>
                </a:cubicBezTo>
                <a:cubicBezTo>
                  <a:pt x="816730" y="15879"/>
                  <a:pt x="798797" y="37227"/>
                  <a:pt x="836023" y="0"/>
                </a:cubicBezTo>
              </a:path>
            </a:pathLst>
          </a:cu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413670" y="1832919"/>
            <a:ext cx="8425470" cy="1600438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lnSpc>
                <a:spcPct val="150000"/>
              </a:lnSpc>
              <a:spcBef>
                <a:spcPct val="50000"/>
              </a:spcBef>
            </a:pPr>
            <a:r>
              <a:rPr lang="sl-SI" sz="2800" dirty="0" smtClean="0">
                <a:solidFill>
                  <a:srgbClr val="FF3300"/>
                </a:solidFill>
                <a:latin typeface="Arial" charset="0"/>
              </a:rPr>
              <a:t>Prijava preko sistema </a:t>
            </a:r>
            <a:r>
              <a:rPr lang="sl-SI" sz="2800" dirty="0" smtClean="0">
                <a:solidFill>
                  <a:srgbClr val="FF3300"/>
                </a:solidFill>
                <a:latin typeface="Arial" charset="0"/>
              </a:rPr>
              <a:t>VIS!</a:t>
            </a:r>
            <a:endParaRPr lang="sl-SI" sz="2800" dirty="0" smtClean="0">
              <a:solidFill>
                <a:srgbClr val="FF3300"/>
              </a:solidFill>
              <a:latin typeface="Arial" charset="0"/>
            </a:endParaRPr>
          </a:p>
          <a:p>
            <a:pPr marL="274638" indent="-274638" algn="just" eaLnBrk="0" hangingPunct="0">
              <a:lnSpc>
                <a:spcPct val="150000"/>
              </a:lnSpc>
              <a:spcBef>
                <a:spcPct val="50000"/>
              </a:spcBef>
              <a:buFont typeface="Arial" pitchFamily="34" charset="0"/>
              <a:buChar char="•"/>
            </a:pPr>
            <a:r>
              <a:rPr lang="sl-SI" sz="2800" dirty="0">
                <a:solidFill>
                  <a:srgbClr val="FF3300"/>
                </a:solidFill>
                <a:latin typeface="Arial" charset="0"/>
              </a:rPr>
              <a:t>rok za prijavo na </a:t>
            </a:r>
            <a:r>
              <a:rPr lang="sl-SI" sz="2800" dirty="0" smtClean="0">
                <a:solidFill>
                  <a:srgbClr val="FF3300"/>
                </a:solidFill>
                <a:latin typeface="Arial" charset="0"/>
              </a:rPr>
              <a:t>izpit: 2 </a:t>
            </a:r>
            <a:r>
              <a:rPr lang="sl-SI" sz="2800" dirty="0">
                <a:solidFill>
                  <a:srgbClr val="FF3300"/>
                </a:solidFill>
                <a:latin typeface="Arial" charset="0"/>
              </a:rPr>
              <a:t>dni </a:t>
            </a:r>
            <a:r>
              <a:rPr lang="sl-SI" sz="2800" dirty="0" smtClean="0">
                <a:solidFill>
                  <a:srgbClr val="FF3300"/>
                </a:solidFill>
                <a:latin typeface="Arial" charset="0"/>
              </a:rPr>
              <a:t>(tudi </a:t>
            </a:r>
            <a:r>
              <a:rPr lang="sl-SI" sz="2800" dirty="0">
                <a:solidFill>
                  <a:srgbClr val="FF3300"/>
                </a:solidFill>
                <a:latin typeface="Arial" charset="0"/>
              </a:rPr>
              <a:t>sobota, nedelja</a:t>
            </a:r>
            <a:r>
              <a:rPr lang="sl-SI" sz="2800" dirty="0" smtClean="0">
                <a:solidFill>
                  <a:srgbClr val="FF3300"/>
                </a:solidFill>
                <a:latin typeface="Arial" charset="0"/>
              </a:rPr>
              <a:t>)</a:t>
            </a:r>
            <a:endParaRPr lang="sl-SI" sz="2800" dirty="0">
              <a:solidFill>
                <a:srgbClr val="FF3300"/>
              </a:solidFill>
              <a:latin typeface="Arial" charset="0"/>
            </a:endParaRPr>
          </a:p>
        </p:txBody>
      </p:sp>
      <p:sp>
        <p:nvSpPr>
          <p:cNvPr id="18" name="Text Box 4"/>
          <p:cNvSpPr txBox="1">
            <a:spLocks noChangeArrowheads="1"/>
          </p:cNvSpPr>
          <p:nvPr/>
        </p:nvSpPr>
        <p:spPr bwMode="auto">
          <a:xfrm>
            <a:off x="413670" y="5034022"/>
            <a:ext cx="8425470" cy="1600438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74638" indent="-274638" algn="just" eaLnBrk="0" hangingPunct="0">
              <a:spcBef>
                <a:spcPct val="50000"/>
              </a:spcBef>
              <a:buFont typeface="Arial" pitchFamily="34" charset="0"/>
              <a:buChar char="•"/>
            </a:pPr>
            <a:r>
              <a:rPr lang="sl-SI" sz="2800" dirty="0" smtClean="0">
                <a:solidFill>
                  <a:srgbClr val="FF3300"/>
                </a:solidFill>
                <a:latin typeface="Arial" charset="0"/>
              </a:rPr>
              <a:t>rok </a:t>
            </a:r>
            <a:r>
              <a:rPr lang="sl-SI" sz="2800" dirty="0">
                <a:solidFill>
                  <a:srgbClr val="FF3300"/>
                </a:solidFill>
                <a:latin typeface="Arial" charset="0"/>
              </a:rPr>
              <a:t>za odjavo od </a:t>
            </a:r>
            <a:r>
              <a:rPr lang="sl-SI" sz="2800" dirty="0" smtClean="0">
                <a:solidFill>
                  <a:srgbClr val="FF3300"/>
                </a:solidFill>
                <a:latin typeface="Arial" charset="0"/>
              </a:rPr>
              <a:t>izpita: 2 </a:t>
            </a:r>
            <a:r>
              <a:rPr lang="sl-SI" sz="2800" dirty="0">
                <a:solidFill>
                  <a:srgbClr val="FF3300"/>
                </a:solidFill>
                <a:latin typeface="Arial" charset="0"/>
              </a:rPr>
              <a:t>dni </a:t>
            </a:r>
            <a:r>
              <a:rPr lang="sl-SI" sz="2800" dirty="0" smtClean="0">
                <a:solidFill>
                  <a:srgbClr val="FF3300"/>
                </a:solidFill>
                <a:latin typeface="Arial" charset="0"/>
              </a:rPr>
              <a:t>(tudi </a:t>
            </a:r>
            <a:r>
              <a:rPr lang="sl-SI" sz="2800" dirty="0">
                <a:solidFill>
                  <a:srgbClr val="FF3300"/>
                </a:solidFill>
                <a:latin typeface="Arial" charset="0"/>
              </a:rPr>
              <a:t>sobota, </a:t>
            </a:r>
            <a:r>
              <a:rPr lang="sl-SI" sz="2800" dirty="0" smtClean="0">
                <a:solidFill>
                  <a:srgbClr val="FF3300"/>
                </a:solidFill>
                <a:latin typeface="Arial" charset="0"/>
              </a:rPr>
              <a:t>nedelja)</a:t>
            </a:r>
          </a:p>
          <a:p>
            <a:pPr marL="731838" lvl="1" indent="-274638" algn="just" eaLnBrk="0" hangingPunct="0">
              <a:spcBef>
                <a:spcPct val="50000"/>
              </a:spcBef>
              <a:buFont typeface="Arial" pitchFamily="34" charset="0"/>
              <a:buChar char="•"/>
            </a:pPr>
            <a:r>
              <a:rPr lang="sl-SI" sz="2800" dirty="0" smtClean="0">
                <a:solidFill>
                  <a:srgbClr val="FF3300"/>
                </a:solidFill>
                <a:latin typeface="Arial" charset="0"/>
              </a:rPr>
              <a:t>izjemoma </a:t>
            </a:r>
            <a:r>
              <a:rPr lang="sl-SI" sz="2800" dirty="0">
                <a:solidFill>
                  <a:srgbClr val="FF3300"/>
                </a:solidFill>
                <a:latin typeface="Arial" charset="0"/>
              </a:rPr>
              <a:t>z upravičenimi razlogi odjava na dan </a:t>
            </a:r>
            <a:r>
              <a:rPr lang="sl-SI" sz="2800" dirty="0" smtClean="0">
                <a:solidFill>
                  <a:srgbClr val="FF3300"/>
                </a:solidFill>
                <a:latin typeface="Arial" charset="0"/>
              </a:rPr>
              <a:t>izpita pri profesorju</a:t>
            </a:r>
            <a:endParaRPr lang="sl-SI" sz="2800" dirty="0">
              <a:solidFill>
                <a:srgbClr val="FF33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783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Izpit pri predmetu </a:t>
            </a:r>
            <a:br>
              <a:rPr lang="sl-SI" dirty="0"/>
            </a:br>
            <a:r>
              <a:rPr lang="sl-SI" dirty="0"/>
              <a:t>Plavanje 1 z osnovami reševanja iz vode</a:t>
            </a:r>
          </a:p>
        </p:txBody>
      </p:sp>
      <p:grpSp>
        <p:nvGrpSpPr>
          <p:cNvPr id="20" name="Skupina 19"/>
          <p:cNvGrpSpPr/>
          <p:nvPr/>
        </p:nvGrpSpPr>
        <p:grpSpPr>
          <a:xfrm>
            <a:off x="322995" y="1629225"/>
            <a:ext cx="8498011" cy="4895694"/>
            <a:chOff x="179512" y="1525152"/>
            <a:chExt cx="8498011" cy="4895694"/>
          </a:xfrm>
        </p:grpSpPr>
        <p:sp>
          <p:nvSpPr>
            <p:cNvPr id="6" name="Prostoročno 5"/>
            <p:cNvSpPr/>
            <p:nvPr/>
          </p:nvSpPr>
          <p:spPr>
            <a:xfrm>
              <a:off x="683568" y="1541826"/>
              <a:ext cx="3889499" cy="1527134"/>
            </a:xfrm>
            <a:custGeom>
              <a:avLst/>
              <a:gdLst>
                <a:gd name="connsiteX0" fmla="*/ 0 w 1404155"/>
                <a:gd name="connsiteY0" fmla="*/ 0 h 3745482"/>
                <a:gd name="connsiteX1" fmla="*/ 702078 w 1404155"/>
                <a:gd name="connsiteY1" fmla="*/ 0 h 3745482"/>
                <a:gd name="connsiteX2" fmla="*/ 1404155 w 1404155"/>
                <a:gd name="connsiteY2" fmla="*/ 1872741 h 3745482"/>
                <a:gd name="connsiteX3" fmla="*/ 702078 w 1404155"/>
                <a:gd name="connsiteY3" fmla="*/ 3745482 h 3745482"/>
                <a:gd name="connsiteX4" fmla="*/ 0 w 1404155"/>
                <a:gd name="connsiteY4" fmla="*/ 3745482 h 3745482"/>
                <a:gd name="connsiteX5" fmla="*/ 702078 w 1404155"/>
                <a:gd name="connsiteY5" fmla="*/ 1872741 h 3745482"/>
                <a:gd name="connsiteX6" fmla="*/ 0 w 1404155"/>
                <a:gd name="connsiteY6" fmla="*/ 0 h 3745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04155" h="3745482">
                  <a:moveTo>
                    <a:pt x="1404155" y="1"/>
                  </a:moveTo>
                  <a:lnTo>
                    <a:pt x="1404155" y="1872742"/>
                  </a:lnTo>
                  <a:lnTo>
                    <a:pt x="702078" y="3745481"/>
                  </a:lnTo>
                  <a:lnTo>
                    <a:pt x="0" y="1872742"/>
                  </a:lnTo>
                  <a:lnTo>
                    <a:pt x="0" y="1"/>
                  </a:lnTo>
                  <a:lnTo>
                    <a:pt x="702078" y="1872742"/>
                  </a:lnTo>
                  <a:lnTo>
                    <a:pt x="1404155" y="1"/>
                  </a:lnTo>
                  <a:close/>
                </a:path>
              </a:pathLst>
            </a:custGeom>
            <a:solidFill>
              <a:srgbClr val="FF0000"/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701" tIns="12700" rIns="12700" bIns="12701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l-SI" sz="2400" b="1" kern="1200" dirty="0" smtClean="0">
                  <a:solidFill>
                    <a:srgbClr val="002060"/>
                  </a:solidFill>
                  <a:latin typeface="Microsoft JhengHei" pitchFamily="34" charset="-120"/>
                  <a:ea typeface="Microsoft JhengHei" pitchFamily="34" charset="-120"/>
                  <a:cs typeface="Calibri" pitchFamily="34" charset="0"/>
                </a:rPr>
                <a:t>Obveznosti praktičnega dela</a:t>
              </a:r>
              <a:endParaRPr lang="sl-SI" sz="2400" b="1" kern="1200" dirty="0">
                <a:solidFill>
                  <a:srgbClr val="002060"/>
                </a:solidFill>
                <a:latin typeface="Microsoft JhengHei" pitchFamily="34" charset="-120"/>
                <a:ea typeface="Microsoft JhengHei" pitchFamily="34" charset="-120"/>
                <a:cs typeface="Calibri" pitchFamily="34" charset="0"/>
              </a:endParaRPr>
            </a:p>
          </p:txBody>
        </p:sp>
        <p:sp>
          <p:nvSpPr>
            <p:cNvPr id="7" name="Prostoročno 6"/>
            <p:cNvSpPr/>
            <p:nvPr/>
          </p:nvSpPr>
          <p:spPr>
            <a:xfrm>
              <a:off x="1102323" y="2612609"/>
              <a:ext cx="3470744" cy="912702"/>
            </a:xfrm>
            <a:custGeom>
              <a:avLst/>
              <a:gdLst>
                <a:gd name="connsiteX0" fmla="*/ 152120 w 912701"/>
                <a:gd name="connsiteY0" fmla="*/ 0 h 1094178"/>
                <a:gd name="connsiteX1" fmla="*/ 760581 w 912701"/>
                <a:gd name="connsiteY1" fmla="*/ 0 h 1094178"/>
                <a:gd name="connsiteX2" fmla="*/ 912701 w 912701"/>
                <a:gd name="connsiteY2" fmla="*/ 152120 h 1094178"/>
                <a:gd name="connsiteX3" fmla="*/ 912701 w 912701"/>
                <a:gd name="connsiteY3" fmla="*/ 1094178 h 1094178"/>
                <a:gd name="connsiteX4" fmla="*/ 912701 w 912701"/>
                <a:gd name="connsiteY4" fmla="*/ 1094178 h 1094178"/>
                <a:gd name="connsiteX5" fmla="*/ 0 w 912701"/>
                <a:gd name="connsiteY5" fmla="*/ 1094178 h 1094178"/>
                <a:gd name="connsiteX6" fmla="*/ 0 w 912701"/>
                <a:gd name="connsiteY6" fmla="*/ 1094178 h 1094178"/>
                <a:gd name="connsiteX7" fmla="*/ 0 w 912701"/>
                <a:gd name="connsiteY7" fmla="*/ 152120 h 1094178"/>
                <a:gd name="connsiteX8" fmla="*/ 152120 w 912701"/>
                <a:gd name="connsiteY8" fmla="*/ 0 h 1094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12701" h="1094178">
                  <a:moveTo>
                    <a:pt x="912701" y="182367"/>
                  </a:moveTo>
                  <a:lnTo>
                    <a:pt x="912701" y="911811"/>
                  </a:lnTo>
                  <a:cubicBezTo>
                    <a:pt x="912701" y="1012530"/>
                    <a:pt x="855890" y="1094177"/>
                    <a:pt x="785811" y="1094177"/>
                  </a:cubicBezTo>
                  <a:lnTo>
                    <a:pt x="0" y="1094177"/>
                  </a:lnTo>
                  <a:lnTo>
                    <a:pt x="0" y="1094177"/>
                  </a:lnTo>
                  <a:lnTo>
                    <a:pt x="0" y="1"/>
                  </a:lnTo>
                  <a:lnTo>
                    <a:pt x="0" y="1"/>
                  </a:lnTo>
                  <a:lnTo>
                    <a:pt x="785811" y="1"/>
                  </a:lnTo>
                  <a:cubicBezTo>
                    <a:pt x="855890" y="1"/>
                    <a:pt x="912701" y="81648"/>
                    <a:pt x="912701" y="182367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2457" tIns="52809" rIns="52809" bIns="52810" numCol="1" spcCol="1270" anchor="ctr" anchorCtr="0">
              <a:noAutofit/>
            </a:bodyPr>
            <a:lstStyle/>
            <a:p>
              <a:pPr marL="274638" lvl="1" indent="-274638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sl-SI" sz="2400" kern="12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Prisotnost na vajah</a:t>
              </a:r>
              <a:endParaRPr lang="sl-SI" sz="2400" kern="12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pPr marL="274638" lvl="1" indent="-274638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sl-SI" sz="2400" kern="12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Praktični del izpita</a:t>
              </a:r>
              <a:endParaRPr lang="sl-SI" sz="2400" kern="12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8" name="Prostoročno 7"/>
            <p:cNvSpPr/>
            <p:nvPr/>
          </p:nvSpPr>
          <p:spPr>
            <a:xfrm>
              <a:off x="4788024" y="1525152"/>
              <a:ext cx="3889499" cy="1543807"/>
            </a:xfrm>
            <a:custGeom>
              <a:avLst/>
              <a:gdLst>
                <a:gd name="connsiteX0" fmla="*/ 0 w 1404155"/>
                <a:gd name="connsiteY0" fmla="*/ 0 h 3745482"/>
                <a:gd name="connsiteX1" fmla="*/ 702078 w 1404155"/>
                <a:gd name="connsiteY1" fmla="*/ 0 h 3745482"/>
                <a:gd name="connsiteX2" fmla="*/ 1404155 w 1404155"/>
                <a:gd name="connsiteY2" fmla="*/ 1872741 h 3745482"/>
                <a:gd name="connsiteX3" fmla="*/ 702078 w 1404155"/>
                <a:gd name="connsiteY3" fmla="*/ 3745482 h 3745482"/>
                <a:gd name="connsiteX4" fmla="*/ 0 w 1404155"/>
                <a:gd name="connsiteY4" fmla="*/ 3745482 h 3745482"/>
                <a:gd name="connsiteX5" fmla="*/ 702078 w 1404155"/>
                <a:gd name="connsiteY5" fmla="*/ 1872741 h 3745482"/>
                <a:gd name="connsiteX6" fmla="*/ 0 w 1404155"/>
                <a:gd name="connsiteY6" fmla="*/ 0 h 3745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04155" h="3745482">
                  <a:moveTo>
                    <a:pt x="1404155" y="1"/>
                  </a:moveTo>
                  <a:lnTo>
                    <a:pt x="1404155" y="1872742"/>
                  </a:lnTo>
                  <a:lnTo>
                    <a:pt x="702078" y="3745481"/>
                  </a:lnTo>
                  <a:lnTo>
                    <a:pt x="0" y="1872742"/>
                  </a:lnTo>
                  <a:lnTo>
                    <a:pt x="0" y="1"/>
                  </a:lnTo>
                  <a:lnTo>
                    <a:pt x="702078" y="1872742"/>
                  </a:lnTo>
                  <a:lnTo>
                    <a:pt x="1404155" y="1"/>
                  </a:lnTo>
                  <a:close/>
                </a:path>
              </a:pathLst>
            </a:custGeom>
            <a:solidFill>
              <a:srgbClr val="FF0000"/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701" tIns="12700" rIns="12700" bIns="12701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l-SI" sz="2400" b="1" kern="1200" dirty="0" smtClean="0">
                  <a:solidFill>
                    <a:srgbClr val="002060"/>
                  </a:solidFill>
                  <a:latin typeface="Microsoft JhengHei" pitchFamily="34" charset="-120"/>
                  <a:ea typeface="Microsoft JhengHei" pitchFamily="34" charset="-120"/>
                  <a:cs typeface="Calibri" pitchFamily="34" charset="0"/>
                </a:rPr>
                <a:t>Obveznosti teoretičnega dela</a:t>
              </a:r>
              <a:endParaRPr lang="sl-SI" sz="2400" b="1" kern="1200" dirty="0">
                <a:solidFill>
                  <a:srgbClr val="002060"/>
                </a:solidFill>
                <a:latin typeface="Microsoft JhengHei" pitchFamily="34" charset="-120"/>
                <a:ea typeface="Microsoft JhengHei" pitchFamily="34" charset="-120"/>
                <a:cs typeface="Calibri" pitchFamily="34" charset="0"/>
              </a:endParaRPr>
            </a:p>
          </p:txBody>
        </p:sp>
        <p:sp>
          <p:nvSpPr>
            <p:cNvPr id="9" name="Prostoročno 8"/>
            <p:cNvSpPr/>
            <p:nvPr/>
          </p:nvSpPr>
          <p:spPr>
            <a:xfrm>
              <a:off x="5080971" y="2671272"/>
              <a:ext cx="3596552" cy="912702"/>
            </a:xfrm>
            <a:custGeom>
              <a:avLst/>
              <a:gdLst>
                <a:gd name="connsiteX0" fmla="*/ 152120 w 912701"/>
                <a:gd name="connsiteY0" fmla="*/ 0 h 1609556"/>
                <a:gd name="connsiteX1" fmla="*/ 760581 w 912701"/>
                <a:gd name="connsiteY1" fmla="*/ 0 h 1609556"/>
                <a:gd name="connsiteX2" fmla="*/ 912701 w 912701"/>
                <a:gd name="connsiteY2" fmla="*/ 152120 h 1609556"/>
                <a:gd name="connsiteX3" fmla="*/ 912701 w 912701"/>
                <a:gd name="connsiteY3" fmla="*/ 1609556 h 1609556"/>
                <a:gd name="connsiteX4" fmla="*/ 912701 w 912701"/>
                <a:gd name="connsiteY4" fmla="*/ 1609556 h 1609556"/>
                <a:gd name="connsiteX5" fmla="*/ 0 w 912701"/>
                <a:gd name="connsiteY5" fmla="*/ 1609556 h 1609556"/>
                <a:gd name="connsiteX6" fmla="*/ 0 w 912701"/>
                <a:gd name="connsiteY6" fmla="*/ 1609556 h 1609556"/>
                <a:gd name="connsiteX7" fmla="*/ 0 w 912701"/>
                <a:gd name="connsiteY7" fmla="*/ 152120 h 1609556"/>
                <a:gd name="connsiteX8" fmla="*/ 152120 w 912701"/>
                <a:gd name="connsiteY8" fmla="*/ 0 h 1609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12701" h="1609556">
                  <a:moveTo>
                    <a:pt x="912701" y="268266"/>
                  </a:moveTo>
                  <a:lnTo>
                    <a:pt x="912701" y="1341290"/>
                  </a:lnTo>
                  <a:cubicBezTo>
                    <a:pt x="912701" y="1489450"/>
                    <a:pt x="874081" y="1609555"/>
                    <a:pt x="826441" y="1609555"/>
                  </a:cubicBezTo>
                  <a:lnTo>
                    <a:pt x="0" y="1609555"/>
                  </a:lnTo>
                  <a:lnTo>
                    <a:pt x="0" y="1609555"/>
                  </a:lnTo>
                  <a:lnTo>
                    <a:pt x="0" y="1"/>
                  </a:lnTo>
                  <a:lnTo>
                    <a:pt x="0" y="1"/>
                  </a:lnTo>
                  <a:lnTo>
                    <a:pt x="826441" y="1"/>
                  </a:lnTo>
                  <a:cubicBezTo>
                    <a:pt x="874081" y="1"/>
                    <a:pt x="912701" y="120106"/>
                    <a:pt x="912701" y="268266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2457" tIns="52809" rIns="52809" bIns="52810" numCol="1" spcCol="1270" anchor="ctr" anchorCtr="0">
              <a:noAutofit/>
            </a:bodyPr>
            <a:lstStyle/>
            <a:p>
              <a:pPr marL="274638" lvl="1" indent="-274638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sl-SI" sz="2400" kern="12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Prisotnost na predavanjih</a:t>
              </a:r>
              <a:endParaRPr lang="sl-SI" sz="2400" kern="12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0" name="Prostoročno 9"/>
            <p:cNvSpPr/>
            <p:nvPr/>
          </p:nvSpPr>
          <p:spPr>
            <a:xfrm>
              <a:off x="2647749" y="3861048"/>
              <a:ext cx="3959907" cy="1404156"/>
            </a:xfrm>
            <a:custGeom>
              <a:avLst/>
              <a:gdLst>
                <a:gd name="connsiteX0" fmla="*/ 0 w 1404155"/>
                <a:gd name="connsiteY0" fmla="*/ 0 h 3745482"/>
                <a:gd name="connsiteX1" fmla="*/ 702078 w 1404155"/>
                <a:gd name="connsiteY1" fmla="*/ 0 h 3745482"/>
                <a:gd name="connsiteX2" fmla="*/ 1404155 w 1404155"/>
                <a:gd name="connsiteY2" fmla="*/ 1872741 h 3745482"/>
                <a:gd name="connsiteX3" fmla="*/ 702078 w 1404155"/>
                <a:gd name="connsiteY3" fmla="*/ 3745482 h 3745482"/>
                <a:gd name="connsiteX4" fmla="*/ 0 w 1404155"/>
                <a:gd name="connsiteY4" fmla="*/ 3745482 h 3745482"/>
                <a:gd name="connsiteX5" fmla="*/ 702078 w 1404155"/>
                <a:gd name="connsiteY5" fmla="*/ 1872741 h 3745482"/>
                <a:gd name="connsiteX6" fmla="*/ 0 w 1404155"/>
                <a:gd name="connsiteY6" fmla="*/ 0 h 3745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04155" h="3745482">
                  <a:moveTo>
                    <a:pt x="1404155" y="1"/>
                  </a:moveTo>
                  <a:lnTo>
                    <a:pt x="1404155" y="1872742"/>
                  </a:lnTo>
                  <a:lnTo>
                    <a:pt x="702078" y="3745481"/>
                  </a:lnTo>
                  <a:lnTo>
                    <a:pt x="0" y="1872742"/>
                  </a:lnTo>
                  <a:lnTo>
                    <a:pt x="0" y="1"/>
                  </a:lnTo>
                  <a:lnTo>
                    <a:pt x="702078" y="1872742"/>
                  </a:lnTo>
                  <a:lnTo>
                    <a:pt x="1404155" y="1"/>
                  </a:lnTo>
                  <a:close/>
                </a:path>
              </a:pathLst>
            </a:custGeom>
            <a:solidFill>
              <a:srgbClr val="00B0F0"/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701" tIns="12700" rIns="12700" bIns="12701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l-SI" sz="3200" b="1" kern="1200" dirty="0" smtClean="0">
                  <a:solidFill>
                    <a:srgbClr val="002060"/>
                  </a:solidFill>
                  <a:latin typeface="Microsoft JhengHei" pitchFamily="34" charset="-120"/>
                  <a:ea typeface="Microsoft JhengHei" pitchFamily="34" charset="-120"/>
                  <a:cs typeface="Calibri" pitchFamily="34" charset="0"/>
                </a:rPr>
                <a:t>Prijava na izpit</a:t>
              </a:r>
              <a:endParaRPr lang="sl-SI" sz="3200" b="1" kern="1200" dirty="0">
                <a:solidFill>
                  <a:srgbClr val="002060"/>
                </a:solidFill>
                <a:latin typeface="Microsoft JhengHei" pitchFamily="34" charset="-120"/>
                <a:ea typeface="Microsoft JhengHei" pitchFamily="34" charset="-120"/>
                <a:cs typeface="Calibri" pitchFamily="34" charset="0"/>
              </a:endParaRPr>
            </a:p>
          </p:txBody>
        </p:sp>
        <p:sp>
          <p:nvSpPr>
            <p:cNvPr id="12" name="Prostoročno 11"/>
            <p:cNvSpPr/>
            <p:nvPr/>
          </p:nvSpPr>
          <p:spPr>
            <a:xfrm>
              <a:off x="2628317" y="5016690"/>
              <a:ext cx="3959907" cy="1404156"/>
            </a:xfrm>
            <a:custGeom>
              <a:avLst/>
              <a:gdLst>
                <a:gd name="connsiteX0" fmla="*/ 0 w 1404155"/>
                <a:gd name="connsiteY0" fmla="*/ 0 h 3745482"/>
                <a:gd name="connsiteX1" fmla="*/ 702078 w 1404155"/>
                <a:gd name="connsiteY1" fmla="*/ 0 h 3745482"/>
                <a:gd name="connsiteX2" fmla="*/ 1404155 w 1404155"/>
                <a:gd name="connsiteY2" fmla="*/ 1872741 h 3745482"/>
                <a:gd name="connsiteX3" fmla="*/ 702078 w 1404155"/>
                <a:gd name="connsiteY3" fmla="*/ 3745482 h 3745482"/>
                <a:gd name="connsiteX4" fmla="*/ 0 w 1404155"/>
                <a:gd name="connsiteY4" fmla="*/ 3745482 h 3745482"/>
                <a:gd name="connsiteX5" fmla="*/ 702078 w 1404155"/>
                <a:gd name="connsiteY5" fmla="*/ 1872741 h 3745482"/>
                <a:gd name="connsiteX6" fmla="*/ 0 w 1404155"/>
                <a:gd name="connsiteY6" fmla="*/ 0 h 3745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04155" h="3745482">
                  <a:moveTo>
                    <a:pt x="1404155" y="1"/>
                  </a:moveTo>
                  <a:lnTo>
                    <a:pt x="1404155" y="1872742"/>
                  </a:lnTo>
                  <a:lnTo>
                    <a:pt x="702078" y="3745481"/>
                  </a:lnTo>
                  <a:lnTo>
                    <a:pt x="0" y="1872742"/>
                  </a:lnTo>
                  <a:lnTo>
                    <a:pt x="0" y="1"/>
                  </a:lnTo>
                  <a:lnTo>
                    <a:pt x="702078" y="1872742"/>
                  </a:lnTo>
                  <a:lnTo>
                    <a:pt x="1404155" y="1"/>
                  </a:lnTo>
                  <a:close/>
                </a:path>
              </a:pathLst>
            </a:custGeom>
            <a:solidFill>
              <a:srgbClr val="FFFF00"/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701" tIns="12700" rIns="12700" bIns="12701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sl-SI" sz="3600" b="1" kern="1200" dirty="0" smtClean="0">
                <a:solidFill>
                  <a:srgbClr val="002060"/>
                </a:solidFill>
                <a:latin typeface="Microsoft JhengHei" pitchFamily="34" charset="-120"/>
                <a:ea typeface="Microsoft JhengHei" pitchFamily="34" charset="-120"/>
                <a:cs typeface="Calibri" pitchFamily="34" charset="0"/>
              </a:endParaRP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l-SI" sz="3600" b="1" kern="1200" dirty="0" smtClean="0">
                  <a:solidFill>
                    <a:srgbClr val="002060"/>
                  </a:solidFill>
                  <a:latin typeface="Microsoft JhengHei" pitchFamily="34" charset="-120"/>
                  <a:ea typeface="Microsoft JhengHei" pitchFamily="34" charset="-120"/>
                  <a:cs typeface="Calibri" pitchFamily="34" charset="0"/>
                </a:rPr>
                <a:t>IZPIT</a:t>
              </a:r>
              <a:endParaRPr lang="sl-SI" sz="3600" b="1" kern="1200" dirty="0">
                <a:solidFill>
                  <a:srgbClr val="002060"/>
                </a:solidFill>
                <a:latin typeface="Microsoft JhengHei" pitchFamily="34" charset="-120"/>
                <a:ea typeface="Microsoft JhengHei" pitchFamily="34" charset="-120"/>
                <a:cs typeface="Calibri" pitchFamily="34" charset="0"/>
              </a:endParaRPr>
            </a:p>
          </p:txBody>
        </p:sp>
        <p:sp>
          <p:nvSpPr>
            <p:cNvPr id="15" name="PoljeZBesedilom 14"/>
            <p:cNvSpPr txBox="1"/>
            <p:nvPr/>
          </p:nvSpPr>
          <p:spPr>
            <a:xfrm>
              <a:off x="179512" y="2317329"/>
              <a:ext cx="69602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4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1.</a:t>
              </a:r>
              <a:endParaRPr lang="sl-SI" sz="40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6" name="PoljeZBesedilom 15"/>
            <p:cNvSpPr txBox="1"/>
            <p:nvPr/>
          </p:nvSpPr>
          <p:spPr>
            <a:xfrm>
              <a:off x="179512" y="4077072"/>
              <a:ext cx="69602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4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2.</a:t>
              </a:r>
              <a:endParaRPr lang="sl-SI" sz="40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7" name="PoljeZBesedilom 16"/>
            <p:cNvSpPr txBox="1"/>
            <p:nvPr/>
          </p:nvSpPr>
          <p:spPr>
            <a:xfrm>
              <a:off x="179512" y="5376225"/>
              <a:ext cx="69602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4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3.</a:t>
              </a:r>
              <a:endParaRPr lang="sl-SI" sz="40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52120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Izpit pri predmetu </a:t>
            </a:r>
            <a:br>
              <a:rPr lang="sl-SI" dirty="0"/>
            </a:br>
            <a:r>
              <a:rPr lang="sl-SI" dirty="0"/>
              <a:t>Plavanje 1 z osnovami reševanja iz vode</a:t>
            </a:r>
          </a:p>
        </p:txBody>
      </p:sp>
      <p:grpSp>
        <p:nvGrpSpPr>
          <p:cNvPr id="20" name="Skupina 19"/>
          <p:cNvGrpSpPr/>
          <p:nvPr/>
        </p:nvGrpSpPr>
        <p:grpSpPr>
          <a:xfrm>
            <a:off x="322995" y="1629225"/>
            <a:ext cx="8498011" cy="4895694"/>
            <a:chOff x="179512" y="1525152"/>
            <a:chExt cx="8498011" cy="4895694"/>
          </a:xfrm>
        </p:grpSpPr>
        <p:sp>
          <p:nvSpPr>
            <p:cNvPr id="6" name="Prostoročno 5"/>
            <p:cNvSpPr/>
            <p:nvPr/>
          </p:nvSpPr>
          <p:spPr>
            <a:xfrm>
              <a:off x="683568" y="1541826"/>
              <a:ext cx="3889499" cy="1527134"/>
            </a:xfrm>
            <a:custGeom>
              <a:avLst/>
              <a:gdLst>
                <a:gd name="connsiteX0" fmla="*/ 0 w 1404155"/>
                <a:gd name="connsiteY0" fmla="*/ 0 h 3745482"/>
                <a:gd name="connsiteX1" fmla="*/ 702078 w 1404155"/>
                <a:gd name="connsiteY1" fmla="*/ 0 h 3745482"/>
                <a:gd name="connsiteX2" fmla="*/ 1404155 w 1404155"/>
                <a:gd name="connsiteY2" fmla="*/ 1872741 h 3745482"/>
                <a:gd name="connsiteX3" fmla="*/ 702078 w 1404155"/>
                <a:gd name="connsiteY3" fmla="*/ 3745482 h 3745482"/>
                <a:gd name="connsiteX4" fmla="*/ 0 w 1404155"/>
                <a:gd name="connsiteY4" fmla="*/ 3745482 h 3745482"/>
                <a:gd name="connsiteX5" fmla="*/ 702078 w 1404155"/>
                <a:gd name="connsiteY5" fmla="*/ 1872741 h 3745482"/>
                <a:gd name="connsiteX6" fmla="*/ 0 w 1404155"/>
                <a:gd name="connsiteY6" fmla="*/ 0 h 3745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04155" h="3745482">
                  <a:moveTo>
                    <a:pt x="1404155" y="1"/>
                  </a:moveTo>
                  <a:lnTo>
                    <a:pt x="1404155" y="1872742"/>
                  </a:lnTo>
                  <a:lnTo>
                    <a:pt x="702078" y="3745481"/>
                  </a:lnTo>
                  <a:lnTo>
                    <a:pt x="0" y="1872742"/>
                  </a:lnTo>
                  <a:lnTo>
                    <a:pt x="0" y="1"/>
                  </a:lnTo>
                  <a:lnTo>
                    <a:pt x="702078" y="1872742"/>
                  </a:lnTo>
                  <a:lnTo>
                    <a:pt x="1404155" y="1"/>
                  </a:lnTo>
                  <a:close/>
                </a:path>
              </a:pathLst>
            </a:custGeom>
            <a:solidFill>
              <a:srgbClr val="FF0000"/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701" tIns="12700" rIns="12700" bIns="12701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l-SI" sz="2400" b="1" kern="1200" dirty="0" smtClean="0">
                  <a:solidFill>
                    <a:srgbClr val="002060"/>
                  </a:solidFill>
                  <a:latin typeface="Microsoft JhengHei" pitchFamily="34" charset="-120"/>
                  <a:ea typeface="Microsoft JhengHei" pitchFamily="34" charset="-120"/>
                  <a:cs typeface="Calibri" pitchFamily="34" charset="0"/>
                </a:rPr>
                <a:t>Obveznosti praktičnega dela</a:t>
              </a:r>
              <a:endParaRPr lang="sl-SI" sz="2400" b="1" kern="1200" dirty="0">
                <a:solidFill>
                  <a:srgbClr val="002060"/>
                </a:solidFill>
                <a:latin typeface="Microsoft JhengHei" pitchFamily="34" charset="-120"/>
                <a:ea typeface="Microsoft JhengHei" pitchFamily="34" charset="-120"/>
                <a:cs typeface="Calibri" pitchFamily="34" charset="0"/>
              </a:endParaRPr>
            </a:p>
          </p:txBody>
        </p:sp>
        <p:sp>
          <p:nvSpPr>
            <p:cNvPr id="7" name="Prostoročno 6"/>
            <p:cNvSpPr/>
            <p:nvPr/>
          </p:nvSpPr>
          <p:spPr>
            <a:xfrm>
              <a:off x="1102323" y="2612609"/>
              <a:ext cx="3470744" cy="912702"/>
            </a:xfrm>
            <a:custGeom>
              <a:avLst/>
              <a:gdLst>
                <a:gd name="connsiteX0" fmla="*/ 152120 w 912701"/>
                <a:gd name="connsiteY0" fmla="*/ 0 h 1094178"/>
                <a:gd name="connsiteX1" fmla="*/ 760581 w 912701"/>
                <a:gd name="connsiteY1" fmla="*/ 0 h 1094178"/>
                <a:gd name="connsiteX2" fmla="*/ 912701 w 912701"/>
                <a:gd name="connsiteY2" fmla="*/ 152120 h 1094178"/>
                <a:gd name="connsiteX3" fmla="*/ 912701 w 912701"/>
                <a:gd name="connsiteY3" fmla="*/ 1094178 h 1094178"/>
                <a:gd name="connsiteX4" fmla="*/ 912701 w 912701"/>
                <a:gd name="connsiteY4" fmla="*/ 1094178 h 1094178"/>
                <a:gd name="connsiteX5" fmla="*/ 0 w 912701"/>
                <a:gd name="connsiteY5" fmla="*/ 1094178 h 1094178"/>
                <a:gd name="connsiteX6" fmla="*/ 0 w 912701"/>
                <a:gd name="connsiteY6" fmla="*/ 1094178 h 1094178"/>
                <a:gd name="connsiteX7" fmla="*/ 0 w 912701"/>
                <a:gd name="connsiteY7" fmla="*/ 152120 h 1094178"/>
                <a:gd name="connsiteX8" fmla="*/ 152120 w 912701"/>
                <a:gd name="connsiteY8" fmla="*/ 0 h 1094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12701" h="1094178">
                  <a:moveTo>
                    <a:pt x="912701" y="182367"/>
                  </a:moveTo>
                  <a:lnTo>
                    <a:pt x="912701" y="911811"/>
                  </a:lnTo>
                  <a:cubicBezTo>
                    <a:pt x="912701" y="1012530"/>
                    <a:pt x="855890" y="1094177"/>
                    <a:pt x="785811" y="1094177"/>
                  </a:cubicBezTo>
                  <a:lnTo>
                    <a:pt x="0" y="1094177"/>
                  </a:lnTo>
                  <a:lnTo>
                    <a:pt x="0" y="1094177"/>
                  </a:lnTo>
                  <a:lnTo>
                    <a:pt x="0" y="1"/>
                  </a:lnTo>
                  <a:lnTo>
                    <a:pt x="0" y="1"/>
                  </a:lnTo>
                  <a:lnTo>
                    <a:pt x="785811" y="1"/>
                  </a:lnTo>
                  <a:cubicBezTo>
                    <a:pt x="855890" y="1"/>
                    <a:pt x="912701" y="81648"/>
                    <a:pt x="912701" y="182367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2457" tIns="52809" rIns="52809" bIns="52810" numCol="1" spcCol="1270" anchor="ctr" anchorCtr="0">
              <a:noAutofit/>
            </a:bodyPr>
            <a:lstStyle/>
            <a:p>
              <a:pPr marL="274638" lvl="1" indent="-274638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sl-SI" sz="2400" kern="12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Prisotnost na vajah</a:t>
              </a:r>
              <a:endParaRPr lang="sl-SI" sz="2400" kern="12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pPr marL="274638" lvl="1" indent="-274638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sl-SI" sz="2400" kern="12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Praktični del izpita</a:t>
              </a:r>
              <a:endParaRPr lang="sl-SI" sz="2400" kern="12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8" name="Prostoročno 7"/>
            <p:cNvSpPr/>
            <p:nvPr/>
          </p:nvSpPr>
          <p:spPr>
            <a:xfrm>
              <a:off x="4788024" y="1525152"/>
              <a:ext cx="3889499" cy="1543807"/>
            </a:xfrm>
            <a:custGeom>
              <a:avLst/>
              <a:gdLst>
                <a:gd name="connsiteX0" fmla="*/ 0 w 1404155"/>
                <a:gd name="connsiteY0" fmla="*/ 0 h 3745482"/>
                <a:gd name="connsiteX1" fmla="*/ 702078 w 1404155"/>
                <a:gd name="connsiteY1" fmla="*/ 0 h 3745482"/>
                <a:gd name="connsiteX2" fmla="*/ 1404155 w 1404155"/>
                <a:gd name="connsiteY2" fmla="*/ 1872741 h 3745482"/>
                <a:gd name="connsiteX3" fmla="*/ 702078 w 1404155"/>
                <a:gd name="connsiteY3" fmla="*/ 3745482 h 3745482"/>
                <a:gd name="connsiteX4" fmla="*/ 0 w 1404155"/>
                <a:gd name="connsiteY4" fmla="*/ 3745482 h 3745482"/>
                <a:gd name="connsiteX5" fmla="*/ 702078 w 1404155"/>
                <a:gd name="connsiteY5" fmla="*/ 1872741 h 3745482"/>
                <a:gd name="connsiteX6" fmla="*/ 0 w 1404155"/>
                <a:gd name="connsiteY6" fmla="*/ 0 h 3745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04155" h="3745482">
                  <a:moveTo>
                    <a:pt x="1404155" y="1"/>
                  </a:moveTo>
                  <a:lnTo>
                    <a:pt x="1404155" y="1872742"/>
                  </a:lnTo>
                  <a:lnTo>
                    <a:pt x="702078" y="3745481"/>
                  </a:lnTo>
                  <a:lnTo>
                    <a:pt x="0" y="1872742"/>
                  </a:lnTo>
                  <a:lnTo>
                    <a:pt x="0" y="1"/>
                  </a:lnTo>
                  <a:lnTo>
                    <a:pt x="702078" y="1872742"/>
                  </a:lnTo>
                  <a:lnTo>
                    <a:pt x="1404155" y="1"/>
                  </a:lnTo>
                  <a:close/>
                </a:path>
              </a:pathLst>
            </a:custGeom>
            <a:solidFill>
              <a:srgbClr val="FF0000"/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701" tIns="12700" rIns="12700" bIns="12701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l-SI" sz="2400" b="1" kern="1200" dirty="0" smtClean="0">
                  <a:solidFill>
                    <a:srgbClr val="002060"/>
                  </a:solidFill>
                  <a:latin typeface="Microsoft JhengHei" pitchFamily="34" charset="-120"/>
                  <a:ea typeface="Microsoft JhengHei" pitchFamily="34" charset="-120"/>
                  <a:cs typeface="Calibri" pitchFamily="34" charset="0"/>
                </a:rPr>
                <a:t>Obveznosti teoretičnega dela</a:t>
              </a:r>
              <a:endParaRPr lang="sl-SI" sz="2400" b="1" kern="1200" dirty="0">
                <a:solidFill>
                  <a:srgbClr val="002060"/>
                </a:solidFill>
                <a:latin typeface="Microsoft JhengHei" pitchFamily="34" charset="-120"/>
                <a:ea typeface="Microsoft JhengHei" pitchFamily="34" charset="-120"/>
                <a:cs typeface="Calibri" pitchFamily="34" charset="0"/>
              </a:endParaRPr>
            </a:p>
          </p:txBody>
        </p:sp>
        <p:sp>
          <p:nvSpPr>
            <p:cNvPr id="9" name="Prostoročno 8"/>
            <p:cNvSpPr/>
            <p:nvPr/>
          </p:nvSpPr>
          <p:spPr>
            <a:xfrm>
              <a:off x="5080971" y="2671272"/>
              <a:ext cx="3596552" cy="912702"/>
            </a:xfrm>
            <a:custGeom>
              <a:avLst/>
              <a:gdLst>
                <a:gd name="connsiteX0" fmla="*/ 152120 w 912701"/>
                <a:gd name="connsiteY0" fmla="*/ 0 h 1609556"/>
                <a:gd name="connsiteX1" fmla="*/ 760581 w 912701"/>
                <a:gd name="connsiteY1" fmla="*/ 0 h 1609556"/>
                <a:gd name="connsiteX2" fmla="*/ 912701 w 912701"/>
                <a:gd name="connsiteY2" fmla="*/ 152120 h 1609556"/>
                <a:gd name="connsiteX3" fmla="*/ 912701 w 912701"/>
                <a:gd name="connsiteY3" fmla="*/ 1609556 h 1609556"/>
                <a:gd name="connsiteX4" fmla="*/ 912701 w 912701"/>
                <a:gd name="connsiteY4" fmla="*/ 1609556 h 1609556"/>
                <a:gd name="connsiteX5" fmla="*/ 0 w 912701"/>
                <a:gd name="connsiteY5" fmla="*/ 1609556 h 1609556"/>
                <a:gd name="connsiteX6" fmla="*/ 0 w 912701"/>
                <a:gd name="connsiteY6" fmla="*/ 1609556 h 1609556"/>
                <a:gd name="connsiteX7" fmla="*/ 0 w 912701"/>
                <a:gd name="connsiteY7" fmla="*/ 152120 h 1609556"/>
                <a:gd name="connsiteX8" fmla="*/ 152120 w 912701"/>
                <a:gd name="connsiteY8" fmla="*/ 0 h 1609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12701" h="1609556">
                  <a:moveTo>
                    <a:pt x="912701" y="268266"/>
                  </a:moveTo>
                  <a:lnTo>
                    <a:pt x="912701" y="1341290"/>
                  </a:lnTo>
                  <a:cubicBezTo>
                    <a:pt x="912701" y="1489450"/>
                    <a:pt x="874081" y="1609555"/>
                    <a:pt x="826441" y="1609555"/>
                  </a:cubicBezTo>
                  <a:lnTo>
                    <a:pt x="0" y="1609555"/>
                  </a:lnTo>
                  <a:lnTo>
                    <a:pt x="0" y="1609555"/>
                  </a:lnTo>
                  <a:lnTo>
                    <a:pt x="0" y="1"/>
                  </a:lnTo>
                  <a:lnTo>
                    <a:pt x="0" y="1"/>
                  </a:lnTo>
                  <a:lnTo>
                    <a:pt x="826441" y="1"/>
                  </a:lnTo>
                  <a:cubicBezTo>
                    <a:pt x="874081" y="1"/>
                    <a:pt x="912701" y="120106"/>
                    <a:pt x="912701" y="268266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2457" tIns="52809" rIns="52809" bIns="52810" numCol="1" spcCol="1270" anchor="ctr" anchorCtr="0">
              <a:noAutofit/>
            </a:bodyPr>
            <a:lstStyle/>
            <a:p>
              <a:pPr marL="274638" lvl="1" indent="-274638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sl-SI" sz="2400" kern="12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Prisotnost na predavanjih</a:t>
              </a:r>
              <a:endParaRPr lang="sl-SI" sz="2400" kern="12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0" name="Prostoročno 9"/>
            <p:cNvSpPr/>
            <p:nvPr/>
          </p:nvSpPr>
          <p:spPr>
            <a:xfrm>
              <a:off x="2647749" y="3861048"/>
              <a:ext cx="3959907" cy="1404156"/>
            </a:xfrm>
            <a:custGeom>
              <a:avLst/>
              <a:gdLst>
                <a:gd name="connsiteX0" fmla="*/ 0 w 1404155"/>
                <a:gd name="connsiteY0" fmla="*/ 0 h 3745482"/>
                <a:gd name="connsiteX1" fmla="*/ 702078 w 1404155"/>
                <a:gd name="connsiteY1" fmla="*/ 0 h 3745482"/>
                <a:gd name="connsiteX2" fmla="*/ 1404155 w 1404155"/>
                <a:gd name="connsiteY2" fmla="*/ 1872741 h 3745482"/>
                <a:gd name="connsiteX3" fmla="*/ 702078 w 1404155"/>
                <a:gd name="connsiteY3" fmla="*/ 3745482 h 3745482"/>
                <a:gd name="connsiteX4" fmla="*/ 0 w 1404155"/>
                <a:gd name="connsiteY4" fmla="*/ 3745482 h 3745482"/>
                <a:gd name="connsiteX5" fmla="*/ 702078 w 1404155"/>
                <a:gd name="connsiteY5" fmla="*/ 1872741 h 3745482"/>
                <a:gd name="connsiteX6" fmla="*/ 0 w 1404155"/>
                <a:gd name="connsiteY6" fmla="*/ 0 h 3745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04155" h="3745482">
                  <a:moveTo>
                    <a:pt x="1404155" y="1"/>
                  </a:moveTo>
                  <a:lnTo>
                    <a:pt x="1404155" y="1872742"/>
                  </a:lnTo>
                  <a:lnTo>
                    <a:pt x="702078" y="3745481"/>
                  </a:lnTo>
                  <a:lnTo>
                    <a:pt x="0" y="1872742"/>
                  </a:lnTo>
                  <a:lnTo>
                    <a:pt x="0" y="1"/>
                  </a:lnTo>
                  <a:lnTo>
                    <a:pt x="702078" y="1872742"/>
                  </a:lnTo>
                  <a:lnTo>
                    <a:pt x="1404155" y="1"/>
                  </a:lnTo>
                  <a:close/>
                </a:path>
              </a:pathLst>
            </a:custGeom>
            <a:solidFill>
              <a:srgbClr val="00B0F0"/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701" tIns="12700" rIns="12700" bIns="12701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l-SI" sz="3200" b="1" kern="1200" dirty="0" smtClean="0">
                  <a:solidFill>
                    <a:srgbClr val="002060"/>
                  </a:solidFill>
                  <a:latin typeface="Microsoft JhengHei" pitchFamily="34" charset="-120"/>
                  <a:ea typeface="Microsoft JhengHei" pitchFamily="34" charset="-120"/>
                  <a:cs typeface="Calibri" pitchFamily="34" charset="0"/>
                </a:rPr>
                <a:t>Prijava na izpit</a:t>
              </a:r>
              <a:endParaRPr lang="sl-SI" sz="3200" b="1" kern="1200" dirty="0">
                <a:solidFill>
                  <a:srgbClr val="002060"/>
                </a:solidFill>
                <a:latin typeface="Microsoft JhengHei" pitchFamily="34" charset="-120"/>
                <a:ea typeface="Microsoft JhengHei" pitchFamily="34" charset="-120"/>
                <a:cs typeface="Calibri" pitchFamily="34" charset="0"/>
              </a:endParaRPr>
            </a:p>
          </p:txBody>
        </p:sp>
        <p:sp>
          <p:nvSpPr>
            <p:cNvPr id="12" name="Prostoročno 11"/>
            <p:cNvSpPr/>
            <p:nvPr/>
          </p:nvSpPr>
          <p:spPr>
            <a:xfrm>
              <a:off x="2628317" y="5016690"/>
              <a:ext cx="3959907" cy="1404156"/>
            </a:xfrm>
            <a:custGeom>
              <a:avLst/>
              <a:gdLst>
                <a:gd name="connsiteX0" fmla="*/ 0 w 1404155"/>
                <a:gd name="connsiteY0" fmla="*/ 0 h 3745482"/>
                <a:gd name="connsiteX1" fmla="*/ 702078 w 1404155"/>
                <a:gd name="connsiteY1" fmla="*/ 0 h 3745482"/>
                <a:gd name="connsiteX2" fmla="*/ 1404155 w 1404155"/>
                <a:gd name="connsiteY2" fmla="*/ 1872741 h 3745482"/>
                <a:gd name="connsiteX3" fmla="*/ 702078 w 1404155"/>
                <a:gd name="connsiteY3" fmla="*/ 3745482 h 3745482"/>
                <a:gd name="connsiteX4" fmla="*/ 0 w 1404155"/>
                <a:gd name="connsiteY4" fmla="*/ 3745482 h 3745482"/>
                <a:gd name="connsiteX5" fmla="*/ 702078 w 1404155"/>
                <a:gd name="connsiteY5" fmla="*/ 1872741 h 3745482"/>
                <a:gd name="connsiteX6" fmla="*/ 0 w 1404155"/>
                <a:gd name="connsiteY6" fmla="*/ 0 h 3745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04155" h="3745482">
                  <a:moveTo>
                    <a:pt x="1404155" y="1"/>
                  </a:moveTo>
                  <a:lnTo>
                    <a:pt x="1404155" y="1872742"/>
                  </a:lnTo>
                  <a:lnTo>
                    <a:pt x="702078" y="3745481"/>
                  </a:lnTo>
                  <a:lnTo>
                    <a:pt x="0" y="1872742"/>
                  </a:lnTo>
                  <a:lnTo>
                    <a:pt x="0" y="1"/>
                  </a:lnTo>
                  <a:lnTo>
                    <a:pt x="702078" y="1872742"/>
                  </a:lnTo>
                  <a:lnTo>
                    <a:pt x="1404155" y="1"/>
                  </a:lnTo>
                  <a:close/>
                </a:path>
              </a:pathLst>
            </a:custGeom>
            <a:solidFill>
              <a:srgbClr val="FFFF00"/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701" tIns="12700" rIns="12700" bIns="12701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sl-SI" sz="3600" b="1" kern="1200" dirty="0" smtClean="0">
                <a:solidFill>
                  <a:srgbClr val="002060"/>
                </a:solidFill>
                <a:latin typeface="Microsoft JhengHei" pitchFamily="34" charset="-120"/>
                <a:ea typeface="Microsoft JhengHei" pitchFamily="34" charset="-120"/>
                <a:cs typeface="Calibri" pitchFamily="34" charset="0"/>
              </a:endParaRP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l-SI" sz="3600" b="1" kern="1200" dirty="0" smtClean="0">
                  <a:solidFill>
                    <a:srgbClr val="002060"/>
                  </a:solidFill>
                  <a:latin typeface="Microsoft JhengHei" pitchFamily="34" charset="-120"/>
                  <a:ea typeface="Microsoft JhengHei" pitchFamily="34" charset="-120"/>
                  <a:cs typeface="Calibri" pitchFamily="34" charset="0"/>
                </a:rPr>
                <a:t>IZPIT</a:t>
              </a:r>
              <a:endParaRPr lang="sl-SI" sz="3600" b="1" kern="1200" dirty="0">
                <a:solidFill>
                  <a:srgbClr val="002060"/>
                </a:solidFill>
                <a:latin typeface="Microsoft JhengHei" pitchFamily="34" charset="-120"/>
                <a:ea typeface="Microsoft JhengHei" pitchFamily="34" charset="-120"/>
                <a:cs typeface="Calibri" pitchFamily="34" charset="0"/>
              </a:endParaRPr>
            </a:p>
          </p:txBody>
        </p:sp>
        <p:sp>
          <p:nvSpPr>
            <p:cNvPr id="15" name="PoljeZBesedilom 14"/>
            <p:cNvSpPr txBox="1"/>
            <p:nvPr/>
          </p:nvSpPr>
          <p:spPr>
            <a:xfrm>
              <a:off x="179512" y="2317329"/>
              <a:ext cx="69602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4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1.</a:t>
              </a:r>
              <a:endParaRPr lang="sl-SI" sz="40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6" name="PoljeZBesedilom 15"/>
            <p:cNvSpPr txBox="1"/>
            <p:nvPr/>
          </p:nvSpPr>
          <p:spPr>
            <a:xfrm>
              <a:off x="179512" y="4077072"/>
              <a:ext cx="69602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4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2.</a:t>
              </a:r>
              <a:endParaRPr lang="sl-SI" sz="40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7" name="PoljeZBesedilom 16"/>
            <p:cNvSpPr txBox="1"/>
            <p:nvPr/>
          </p:nvSpPr>
          <p:spPr>
            <a:xfrm>
              <a:off x="179512" y="5376225"/>
              <a:ext cx="69602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4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3.</a:t>
              </a:r>
              <a:endParaRPr lang="sl-SI" sz="40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359265" y="488726"/>
            <a:ext cx="8425470" cy="4632037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 eaLnBrk="0" hangingPunct="0">
              <a:spcBef>
                <a:spcPct val="50000"/>
              </a:spcBef>
              <a:buFont typeface="Arial" pitchFamily="34" charset="0"/>
              <a:buChar char="•"/>
            </a:pPr>
            <a:r>
              <a:rPr lang="sl-SI" sz="2800" dirty="0" smtClean="0">
                <a:solidFill>
                  <a:srgbClr val="FF3300"/>
                </a:solidFill>
                <a:latin typeface="Arial" charset="0"/>
              </a:rPr>
              <a:t>S seboj vedno prinesi študentsko izkaznico ali os. dokument!</a:t>
            </a:r>
          </a:p>
          <a:p>
            <a:pPr marL="457200" indent="-457200" eaLnBrk="0" hangingPunct="0">
              <a:spcBef>
                <a:spcPct val="50000"/>
              </a:spcBef>
              <a:buFont typeface="Arial" pitchFamily="34" charset="0"/>
              <a:buChar char="•"/>
            </a:pPr>
            <a:r>
              <a:rPr lang="sl-SI" sz="2800" dirty="0">
                <a:solidFill>
                  <a:srgbClr val="FF3300"/>
                </a:solidFill>
              </a:rPr>
              <a:t>Goljufanje (prepisovanje, pogovarjanje …) </a:t>
            </a:r>
            <a:r>
              <a:rPr lang="sl-SI" sz="2800" dirty="0" smtClean="0">
                <a:solidFill>
                  <a:srgbClr val="FF3300"/>
                </a:solidFill>
              </a:rPr>
              <a:t>se lahko </a:t>
            </a:r>
            <a:r>
              <a:rPr lang="sl-SI" sz="2800" dirty="0">
                <a:solidFill>
                  <a:srgbClr val="FF3300"/>
                </a:solidFill>
              </a:rPr>
              <a:t>kaznuje z odvzemom izdelka, negativno oceno in s prijavo prekrška disciplinski komisiji. </a:t>
            </a:r>
            <a:endParaRPr lang="sl-SI" sz="2800" dirty="0" smtClean="0">
              <a:solidFill>
                <a:srgbClr val="FF3300"/>
              </a:solidFill>
              <a:latin typeface="Arial" charset="0"/>
            </a:endParaRPr>
          </a:p>
          <a:p>
            <a:pPr marL="457200" indent="-457200" eaLnBrk="0" hangingPunct="0">
              <a:spcBef>
                <a:spcPct val="50000"/>
              </a:spcBef>
              <a:buFont typeface="Arial" pitchFamily="34" charset="0"/>
              <a:buChar char="•"/>
            </a:pPr>
            <a:r>
              <a:rPr lang="sl-SI" sz="2800" dirty="0" smtClean="0">
                <a:solidFill>
                  <a:srgbClr val="FF3300"/>
                </a:solidFill>
                <a:latin typeface="Arial" charset="0"/>
              </a:rPr>
              <a:t>Izpit lahko opravljaš 6×!</a:t>
            </a:r>
          </a:p>
          <a:p>
            <a:pPr marL="731838" lvl="1" indent="-274638" algn="just" eaLnBrk="0" hangingPunct="0">
              <a:spcBef>
                <a:spcPct val="50000"/>
              </a:spcBef>
              <a:buFont typeface="Arial" pitchFamily="34" charset="0"/>
              <a:buChar char="•"/>
            </a:pPr>
            <a:r>
              <a:rPr lang="sl-SI" sz="2200" dirty="0">
                <a:solidFill>
                  <a:srgbClr val="FF3300"/>
                </a:solidFill>
              </a:rPr>
              <a:t>prva 3 polaganja so brezplačna (za študente s statusom)</a:t>
            </a:r>
          </a:p>
          <a:p>
            <a:pPr marL="731838" lvl="1" indent="-274638" algn="just" eaLnBrk="0" hangingPunct="0">
              <a:spcBef>
                <a:spcPct val="50000"/>
              </a:spcBef>
              <a:buFont typeface="Arial" pitchFamily="34" charset="0"/>
              <a:buChar char="•"/>
            </a:pPr>
            <a:r>
              <a:rPr lang="sl-SI" sz="2200" dirty="0">
                <a:solidFill>
                  <a:srgbClr val="FF3300"/>
                </a:solidFill>
              </a:rPr>
              <a:t>4., 5. in 6. polaganje je komisijski izpit – </a:t>
            </a:r>
            <a:r>
              <a:rPr lang="sl-SI" sz="2200" dirty="0" smtClean="0">
                <a:solidFill>
                  <a:srgbClr val="FF3300"/>
                </a:solidFill>
              </a:rPr>
              <a:t>plačilo</a:t>
            </a:r>
            <a:r>
              <a:rPr lang="sl-SI" sz="2200" dirty="0">
                <a:solidFill>
                  <a:srgbClr val="FF3300"/>
                </a:solidFill>
              </a:rPr>
              <a:t> </a:t>
            </a:r>
            <a:r>
              <a:rPr lang="sl-SI" sz="2200" dirty="0" smtClean="0">
                <a:solidFill>
                  <a:srgbClr val="FF3300"/>
                </a:solidFill>
              </a:rPr>
              <a:t>po ceniku!</a:t>
            </a:r>
            <a:endParaRPr lang="sl-SI" sz="2200" dirty="0">
              <a:solidFill>
                <a:srgbClr val="FF3300"/>
              </a:solidFill>
            </a:endParaRPr>
          </a:p>
          <a:p>
            <a:pPr marL="731838" lvl="1" indent="-274638" algn="just" eaLnBrk="0" hangingPunct="0">
              <a:spcBef>
                <a:spcPct val="50000"/>
              </a:spcBef>
              <a:buFont typeface="Arial" pitchFamily="34" charset="0"/>
              <a:buChar char="•"/>
            </a:pPr>
            <a:r>
              <a:rPr lang="sl-SI" sz="2200" dirty="0">
                <a:solidFill>
                  <a:srgbClr val="FF3300"/>
                </a:solidFill>
              </a:rPr>
              <a:t>6. opravljanje mora odobriti Komisija za študijske </a:t>
            </a:r>
            <a:r>
              <a:rPr lang="sl-SI" sz="2200" dirty="0" smtClean="0">
                <a:solidFill>
                  <a:srgbClr val="FF3300"/>
                </a:solidFill>
              </a:rPr>
              <a:t>zadeve</a:t>
            </a:r>
            <a:endParaRPr lang="sl-SI" sz="2200" dirty="0">
              <a:solidFill>
                <a:srgbClr val="FF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3339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Zimsko izpitno obdobje</a:t>
            </a:r>
            <a:br>
              <a:rPr lang="sl-SI" dirty="0" smtClean="0"/>
            </a:br>
            <a:r>
              <a:rPr lang="sl-SI" sz="2000" dirty="0"/>
              <a:t>*neuradni datumi izpitov. Uradni bodo objavljeni le v E študentu.</a:t>
            </a:r>
            <a:endParaRPr lang="sl-SI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88" y="1988840"/>
            <a:ext cx="8582025" cy="358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3455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Konec 1.- semestra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04800" y="1600200"/>
            <a:ext cx="8534400" cy="5069160"/>
          </a:xfrm>
        </p:spPr>
        <p:txBody>
          <a:bodyPr/>
          <a:lstStyle/>
          <a:p>
            <a:pPr marL="0" indent="0">
              <a:buNone/>
            </a:pPr>
            <a:r>
              <a:rPr lang="sl-SI" sz="2000" b="1" dirty="0"/>
              <a:t>PRAZNIKI IN DNEVI BREZ PREDAVANJ:</a:t>
            </a:r>
            <a:endParaRPr lang="sl-SI" sz="2000" dirty="0"/>
          </a:p>
          <a:p>
            <a:pPr lvl="0"/>
            <a:r>
              <a:rPr lang="sl-SI" sz="2000" dirty="0" smtClean="0"/>
              <a:t>sreda, </a:t>
            </a:r>
            <a:r>
              <a:rPr lang="sl-SI" sz="2000" dirty="0"/>
              <a:t>25. 12. </a:t>
            </a:r>
            <a:r>
              <a:rPr lang="sl-SI" sz="2000" dirty="0" smtClean="0"/>
              <a:t>2013 </a:t>
            </a:r>
            <a:r>
              <a:rPr lang="sl-SI" sz="2000" dirty="0"/>
              <a:t>- božič</a:t>
            </a:r>
          </a:p>
          <a:p>
            <a:pPr lvl="0"/>
            <a:r>
              <a:rPr lang="sl-SI" sz="2000" dirty="0" smtClean="0"/>
              <a:t>četrtek, </a:t>
            </a:r>
            <a:r>
              <a:rPr lang="sl-SI" sz="2000" dirty="0"/>
              <a:t>26. 12. </a:t>
            </a:r>
            <a:r>
              <a:rPr lang="sl-SI" sz="2000" dirty="0" smtClean="0"/>
              <a:t>2013 </a:t>
            </a:r>
            <a:r>
              <a:rPr lang="sl-SI" sz="2000" dirty="0"/>
              <a:t>- dan samostojnosti in enotnosti</a:t>
            </a:r>
          </a:p>
          <a:p>
            <a:pPr lvl="0"/>
            <a:r>
              <a:rPr lang="sl-SI" sz="2000" dirty="0" smtClean="0"/>
              <a:t>petek, </a:t>
            </a:r>
            <a:r>
              <a:rPr lang="sl-SI" sz="2000" dirty="0"/>
              <a:t>27. 12. </a:t>
            </a:r>
            <a:r>
              <a:rPr lang="sl-SI" sz="2000" dirty="0" smtClean="0"/>
              <a:t>2013 </a:t>
            </a:r>
            <a:r>
              <a:rPr lang="sl-SI" sz="2000" dirty="0"/>
              <a:t>- ni predavanj</a:t>
            </a:r>
          </a:p>
          <a:p>
            <a:pPr lvl="0"/>
            <a:r>
              <a:rPr lang="sl-SI" sz="2000" dirty="0" smtClean="0"/>
              <a:t>ponedeljek</a:t>
            </a:r>
            <a:r>
              <a:rPr lang="sl-SI" sz="2000" dirty="0"/>
              <a:t>, </a:t>
            </a:r>
            <a:r>
              <a:rPr lang="sl-SI" sz="2000" dirty="0" smtClean="0"/>
              <a:t>30. </a:t>
            </a:r>
            <a:r>
              <a:rPr lang="sl-SI" sz="2000" dirty="0"/>
              <a:t>12. </a:t>
            </a:r>
            <a:r>
              <a:rPr lang="sl-SI" sz="2000" dirty="0" smtClean="0"/>
              <a:t>2013 </a:t>
            </a:r>
            <a:r>
              <a:rPr lang="sl-SI" sz="2000" dirty="0"/>
              <a:t>- ni predavanj (nadomeščanje </a:t>
            </a:r>
            <a:r>
              <a:rPr lang="sl-SI" sz="2000" dirty="0" smtClean="0"/>
              <a:t>4.1.2014  </a:t>
            </a:r>
            <a:r>
              <a:rPr lang="sl-SI" sz="2000" dirty="0"/>
              <a:t>po 				       </a:t>
            </a:r>
            <a:r>
              <a:rPr lang="sl-SI" sz="2000" dirty="0" smtClean="0"/>
              <a:t>sredinem!!! </a:t>
            </a:r>
            <a:r>
              <a:rPr lang="sl-SI" sz="2000" dirty="0"/>
              <a:t>urniku) </a:t>
            </a:r>
          </a:p>
          <a:p>
            <a:pPr lvl="0"/>
            <a:r>
              <a:rPr lang="sl-SI" sz="2000" dirty="0"/>
              <a:t>torek, </a:t>
            </a:r>
            <a:r>
              <a:rPr lang="sl-SI" sz="2000" dirty="0" smtClean="0"/>
              <a:t>31</a:t>
            </a:r>
            <a:r>
              <a:rPr lang="sl-SI" sz="2000" dirty="0"/>
              <a:t>. </a:t>
            </a:r>
            <a:r>
              <a:rPr lang="sl-SI" sz="2000" dirty="0" smtClean="0"/>
              <a:t>12. </a:t>
            </a:r>
            <a:r>
              <a:rPr lang="sl-SI" sz="2000" dirty="0"/>
              <a:t>2013 – novo </a:t>
            </a:r>
            <a:r>
              <a:rPr lang="sl-SI" sz="2000" dirty="0" smtClean="0"/>
              <a:t>leto</a:t>
            </a:r>
          </a:p>
          <a:p>
            <a:pPr lvl="0"/>
            <a:r>
              <a:rPr lang="sl-SI" sz="2000" dirty="0" smtClean="0"/>
              <a:t>sreda, 1.1.2014 – novo leto</a:t>
            </a:r>
          </a:p>
          <a:p>
            <a:pPr lvl="0"/>
            <a:endParaRPr lang="sl-SI" sz="2000" dirty="0"/>
          </a:p>
          <a:p>
            <a:pPr marL="0" lvl="0" indent="0">
              <a:buNone/>
            </a:pPr>
            <a:r>
              <a:rPr lang="sl-SI" sz="2000" b="1" dirty="0" smtClean="0"/>
              <a:t>KONEC 1. SEMESTRA – 10.1.2014</a:t>
            </a:r>
          </a:p>
          <a:p>
            <a:pPr marL="0" lvl="0" indent="0">
              <a:buNone/>
            </a:pPr>
            <a:endParaRPr lang="sl-SI" sz="2000" dirty="0"/>
          </a:p>
          <a:p>
            <a:pPr marL="0" lvl="0" indent="0">
              <a:buNone/>
            </a:pPr>
            <a:r>
              <a:rPr lang="sl-SI" sz="2000" b="1" dirty="0" smtClean="0"/>
              <a:t>ZAČETEK 2. SEMESTRA – 24.2.2014</a:t>
            </a:r>
            <a:endParaRPr lang="sl-SI" sz="2000" b="1" dirty="0"/>
          </a:p>
        </p:txBody>
      </p:sp>
    </p:spTree>
    <p:extLst>
      <p:ext uri="{BB962C8B-B14F-4D97-AF65-F5344CB8AC3E}">
        <p14:creationId xmlns:p14="http://schemas.microsoft.com/office/powerpoint/2010/main" val="3783570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Izpitna obdobja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251520" y="1464007"/>
            <a:ext cx="8534400" cy="48006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sl-SI" dirty="0" smtClean="0"/>
              <a:t>Zimsko (</a:t>
            </a:r>
            <a:r>
              <a:rPr lang="pl-PL" dirty="0" smtClean="0"/>
              <a:t>od 13.1. </a:t>
            </a:r>
            <a:r>
              <a:rPr lang="pl-PL" dirty="0"/>
              <a:t>do </a:t>
            </a:r>
            <a:r>
              <a:rPr lang="pl-PL" dirty="0" smtClean="0"/>
              <a:t>23.2.2014)</a:t>
            </a:r>
          </a:p>
          <a:p>
            <a:pPr>
              <a:lnSpc>
                <a:spcPct val="150000"/>
              </a:lnSpc>
            </a:pPr>
            <a:r>
              <a:rPr lang="pl-PL" dirty="0" smtClean="0"/>
              <a:t>Poletno</a:t>
            </a:r>
          </a:p>
          <a:p>
            <a:pPr lvl="1">
              <a:lnSpc>
                <a:spcPct val="150000"/>
              </a:lnSpc>
            </a:pPr>
            <a:r>
              <a:rPr lang="pl-PL" dirty="0" smtClean="0"/>
              <a:t>Junijsko od 2.6</a:t>
            </a:r>
            <a:r>
              <a:rPr lang="pl-PL" dirty="0"/>
              <a:t>. </a:t>
            </a:r>
            <a:r>
              <a:rPr lang="pl-PL" dirty="0" smtClean="0"/>
              <a:t>do 13.6.2014</a:t>
            </a:r>
          </a:p>
          <a:p>
            <a:pPr lvl="1">
              <a:lnSpc>
                <a:spcPct val="150000"/>
              </a:lnSpc>
            </a:pPr>
            <a:r>
              <a:rPr lang="pl-PL" dirty="0" smtClean="0"/>
              <a:t>Julijsko od 30.6. do 11.7.2014</a:t>
            </a:r>
            <a:endParaRPr lang="pl-PL" dirty="0"/>
          </a:p>
          <a:p>
            <a:pPr>
              <a:lnSpc>
                <a:spcPct val="150000"/>
              </a:lnSpc>
            </a:pPr>
            <a:r>
              <a:rPr lang="pl-PL" dirty="0" smtClean="0"/>
              <a:t>Jesensko (</a:t>
            </a:r>
            <a:r>
              <a:rPr lang="sl-SI" dirty="0" smtClean="0"/>
              <a:t>od 18.8. </a:t>
            </a:r>
            <a:r>
              <a:rPr lang="sl-SI" dirty="0"/>
              <a:t>do </a:t>
            </a:r>
            <a:r>
              <a:rPr lang="sl-SI" dirty="0" smtClean="0"/>
              <a:t>12.9.2014) </a:t>
            </a:r>
          </a:p>
          <a:p>
            <a:pPr>
              <a:lnSpc>
                <a:spcPct val="150000"/>
              </a:lnSpc>
            </a:pPr>
            <a:endParaRPr lang="sl-SI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pl-PL" dirty="0" smtClean="0"/>
              <a:t>Izredni izpitni roki (od marca do maja) </a:t>
            </a:r>
            <a:endParaRPr lang="pl-PL" dirty="0"/>
          </a:p>
          <a:p>
            <a:pPr>
              <a:lnSpc>
                <a:spcPct val="150000"/>
              </a:lnSpc>
            </a:pPr>
            <a:endParaRPr lang="sl-SI" dirty="0"/>
          </a:p>
        </p:txBody>
      </p:sp>
      <p:sp>
        <p:nvSpPr>
          <p:cNvPr id="4" name="PoljeZBesedilom 3"/>
          <p:cNvSpPr txBox="1"/>
          <p:nvPr/>
        </p:nvSpPr>
        <p:spPr>
          <a:xfrm>
            <a:off x="4224629" y="4725144"/>
            <a:ext cx="78418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8000" dirty="0" smtClean="0"/>
              <a:t>+</a:t>
            </a:r>
            <a:endParaRPr lang="sl-SI" sz="8000" dirty="0"/>
          </a:p>
        </p:txBody>
      </p:sp>
    </p:spTree>
    <p:extLst>
      <p:ext uri="{BB962C8B-B14F-4D97-AF65-F5344CB8AC3E}">
        <p14:creationId xmlns:p14="http://schemas.microsoft.com/office/powerpoint/2010/main" val="3387918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Zimsko izpitno obdobje</a:t>
            </a:r>
            <a:br>
              <a:rPr lang="sl-SI" dirty="0" smtClean="0"/>
            </a:br>
            <a:r>
              <a:rPr lang="sl-SI" sz="2000" dirty="0" smtClean="0"/>
              <a:t>*neuradni datumi izpitov. Uradni bodo objavljeni le v E študentu.</a:t>
            </a:r>
            <a:endParaRPr lang="sl-SI" sz="20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88" y="1988840"/>
            <a:ext cx="8582025" cy="358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250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Junijsko izpitno obdobje</a:t>
            </a:r>
            <a:br>
              <a:rPr lang="sl-SI" dirty="0" smtClean="0"/>
            </a:br>
            <a:r>
              <a:rPr lang="sl-SI" sz="2000" dirty="0" smtClean="0"/>
              <a:t>*neuradni datumi izpitov. Uradni bodo objavljeni le v E študentu.</a:t>
            </a:r>
            <a:endParaRPr lang="sl-SI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88" y="2395538"/>
            <a:ext cx="8582025" cy="206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8738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Julijsko izpitno obdobje</a:t>
            </a:r>
            <a:br>
              <a:rPr lang="sl-SI" dirty="0" smtClean="0"/>
            </a:br>
            <a:r>
              <a:rPr lang="sl-SI" sz="2000" dirty="0" smtClean="0"/>
              <a:t>*neuradni datumi izpitov. Uradni bodo objavljeni le v E študentu.</a:t>
            </a:r>
            <a:endParaRPr lang="sl-SI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88" y="2395538"/>
            <a:ext cx="8582025" cy="206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8738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Jesensko izpitno obdobje</a:t>
            </a:r>
            <a:br>
              <a:rPr lang="sl-SI" dirty="0" smtClean="0"/>
            </a:br>
            <a:r>
              <a:rPr lang="sl-SI" sz="2000" dirty="0" smtClean="0"/>
              <a:t>*neuradni datumi izpitov. Uradni bodo objavljeni le v E študentu.</a:t>
            </a:r>
            <a:endParaRPr lang="sl-SI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88" y="2114550"/>
            <a:ext cx="8582025" cy="262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8738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Izpit pri predmetu </a:t>
            </a:r>
            <a:br>
              <a:rPr lang="sl-SI" dirty="0"/>
            </a:br>
            <a:r>
              <a:rPr lang="sl-SI" dirty="0"/>
              <a:t>Plavanje 1 z osnovami reševanja iz vode</a:t>
            </a:r>
          </a:p>
        </p:txBody>
      </p:sp>
      <p:grpSp>
        <p:nvGrpSpPr>
          <p:cNvPr id="20" name="Skupina 19"/>
          <p:cNvGrpSpPr/>
          <p:nvPr/>
        </p:nvGrpSpPr>
        <p:grpSpPr>
          <a:xfrm>
            <a:off x="322995" y="1629225"/>
            <a:ext cx="8498011" cy="4895694"/>
            <a:chOff x="179512" y="1525152"/>
            <a:chExt cx="8498011" cy="4895694"/>
          </a:xfrm>
        </p:grpSpPr>
        <p:sp>
          <p:nvSpPr>
            <p:cNvPr id="6" name="Prostoročno 5"/>
            <p:cNvSpPr/>
            <p:nvPr/>
          </p:nvSpPr>
          <p:spPr>
            <a:xfrm>
              <a:off x="683568" y="1541826"/>
              <a:ext cx="3889499" cy="1527134"/>
            </a:xfrm>
            <a:custGeom>
              <a:avLst/>
              <a:gdLst>
                <a:gd name="connsiteX0" fmla="*/ 0 w 1404155"/>
                <a:gd name="connsiteY0" fmla="*/ 0 h 3745482"/>
                <a:gd name="connsiteX1" fmla="*/ 702078 w 1404155"/>
                <a:gd name="connsiteY1" fmla="*/ 0 h 3745482"/>
                <a:gd name="connsiteX2" fmla="*/ 1404155 w 1404155"/>
                <a:gd name="connsiteY2" fmla="*/ 1872741 h 3745482"/>
                <a:gd name="connsiteX3" fmla="*/ 702078 w 1404155"/>
                <a:gd name="connsiteY3" fmla="*/ 3745482 h 3745482"/>
                <a:gd name="connsiteX4" fmla="*/ 0 w 1404155"/>
                <a:gd name="connsiteY4" fmla="*/ 3745482 h 3745482"/>
                <a:gd name="connsiteX5" fmla="*/ 702078 w 1404155"/>
                <a:gd name="connsiteY5" fmla="*/ 1872741 h 3745482"/>
                <a:gd name="connsiteX6" fmla="*/ 0 w 1404155"/>
                <a:gd name="connsiteY6" fmla="*/ 0 h 3745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04155" h="3745482">
                  <a:moveTo>
                    <a:pt x="1404155" y="1"/>
                  </a:moveTo>
                  <a:lnTo>
                    <a:pt x="1404155" y="1872742"/>
                  </a:lnTo>
                  <a:lnTo>
                    <a:pt x="702078" y="3745481"/>
                  </a:lnTo>
                  <a:lnTo>
                    <a:pt x="0" y="1872742"/>
                  </a:lnTo>
                  <a:lnTo>
                    <a:pt x="0" y="1"/>
                  </a:lnTo>
                  <a:lnTo>
                    <a:pt x="702078" y="1872742"/>
                  </a:lnTo>
                  <a:lnTo>
                    <a:pt x="1404155" y="1"/>
                  </a:lnTo>
                  <a:close/>
                </a:path>
              </a:pathLst>
            </a:custGeom>
            <a:solidFill>
              <a:srgbClr val="FF0000"/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701" tIns="12700" rIns="12700" bIns="12701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l-SI" sz="2400" b="1" kern="1200" dirty="0" smtClean="0">
                  <a:solidFill>
                    <a:srgbClr val="002060"/>
                  </a:solidFill>
                  <a:latin typeface="Microsoft JhengHei" pitchFamily="34" charset="-120"/>
                  <a:ea typeface="Microsoft JhengHei" pitchFamily="34" charset="-120"/>
                  <a:cs typeface="Calibri" pitchFamily="34" charset="0"/>
                </a:rPr>
                <a:t>Obveznosti praktičnega dela</a:t>
              </a:r>
              <a:endParaRPr lang="sl-SI" sz="2400" b="1" kern="1200" dirty="0">
                <a:solidFill>
                  <a:srgbClr val="002060"/>
                </a:solidFill>
                <a:latin typeface="Microsoft JhengHei" pitchFamily="34" charset="-120"/>
                <a:ea typeface="Microsoft JhengHei" pitchFamily="34" charset="-120"/>
                <a:cs typeface="Calibri" pitchFamily="34" charset="0"/>
              </a:endParaRPr>
            </a:p>
          </p:txBody>
        </p:sp>
        <p:sp>
          <p:nvSpPr>
            <p:cNvPr id="8" name="Prostoročno 7"/>
            <p:cNvSpPr/>
            <p:nvPr/>
          </p:nvSpPr>
          <p:spPr>
            <a:xfrm>
              <a:off x="4788024" y="1525152"/>
              <a:ext cx="3889499" cy="1543807"/>
            </a:xfrm>
            <a:custGeom>
              <a:avLst/>
              <a:gdLst>
                <a:gd name="connsiteX0" fmla="*/ 0 w 1404155"/>
                <a:gd name="connsiteY0" fmla="*/ 0 h 3745482"/>
                <a:gd name="connsiteX1" fmla="*/ 702078 w 1404155"/>
                <a:gd name="connsiteY1" fmla="*/ 0 h 3745482"/>
                <a:gd name="connsiteX2" fmla="*/ 1404155 w 1404155"/>
                <a:gd name="connsiteY2" fmla="*/ 1872741 h 3745482"/>
                <a:gd name="connsiteX3" fmla="*/ 702078 w 1404155"/>
                <a:gd name="connsiteY3" fmla="*/ 3745482 h 3745482"/>
                <a:gd name="connsiteX4" fmla="*/ 0 w 1404155"/>
                <a:gd name="connsiteY4" fmla="*/ 3745482 h 3745482"/>
                <a:gd name="connsiteX5" fmla="*/ 702078 w 1404155"/>
                <a:gd name="connsiteY5" fmla="*/ 1872741 h 3745482"/>
                <a:gd name="connsiteX6" fmla="*/ 0 w 1404155"/>
                <a:gd name="connsiteY6" fmla="*/ 0 h 3745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04155" h="3745482">
                  <a:moveTo>
                    <a:pt x="1404155" y="1"/>
                  </a:moveTo>
                  <a:lnTo>
                    <a:pt x="1404155" y="1872742"/>
                  </a:lnTo>
                  <a:lnTo>
                    <a:pt x="702078" y="3745481"/>
                  </a:lnTo>
                  <a:lnTo>
                    <a:pt x="0" y="1872742"/>
                  </a:lnTo>
                  <a:lnTo>
                    <a:pt x="0" y="1"/>
                  </a:lnTo>
                  <a:lnTo>
                    <a:pt x="702078" y="1872742"/>
                  </a:lnTo>
                  <a:lnTo>
                    <a:pt x="1404155" y="1"/>
                  </a:lnTo>
                  <a:close/>
                </a:path>
              </a:pathLst>
            </a:custGeom>
            <a:solidFill>
              <a:srgbClr val="FF0000"/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701" tIns="12700" rIns="12700" bIns="12701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l-SI" sz="2400" b="1" kern="1200" dirty="0" smtClean="0">
                  <a:solidFill>
                    <a:srgbClr val="002060"/>
                  </a:solidFill>
                  <a:latin typeface="Microsoft JhengHei" pitchFamily="34" charset="-120"/>
                  <a:ea typeface="Microsoft JhengHei" pitchFamily="34" charset="-120"/>
                  <a:cs typeface="Calibri" pitchFamily="34" charset="0"/>
                </a:rPr>
                <a:t>Obveznosti teoretičnega dela</a:t>
              </a:r>
              <a:endParaRPr lang="sl-SI" sz="2400" b="1" kern="1200" dirty="0">
                <a:solidFill>
                  <a:srgbClr val="002060"/>
                </a:solidFill>
                <a:latin typeface="Microsoft JhengHei" pitchFamily="34" charset="-120"/>
                <a:ea typeface="Microsoft JhengHei" pitchFamily="34" charset="-120"/>
                <a:cs typeface="Calibri" pitchFamily="34" charset="0"/>
              </a:endParaRPr>
            </a:p>
          </p:txBody>
        </p:sp>
        <p:sp>
          <p:nvSpPr>
            <p:cNvPr id="10" name="Prostoročno 9"/>
            <p:cNvSpPr/>
            <p:nvPr/>
          </p:nvSpPr>
          <p:spPr>
            <a:xfrm>
              <a:off x="2647749" y="3861048"/>
              <a:ext cx="3959907" cy="1404156"/>
            </a:xfrm>
            <a:custGeom>
              <a:avLst/>
              <a:gdLst>
                <a:gd name="connsiteX0" fmla="*/ 0 w 1404155"/>
                <a:gd name="connsiteY0" fmla="*/ 0 h 3745482"/>
                <a:gd name="connsiteX1" fmla="*/ 702078 w 1404155"/>
                <a:gd name="connsiteY1" fmla="*/ 0 h 3745482"/>
                <a:gd name="connsiteX2" fmla="*/ 1404155 w 1404155"/>
                <a:gd name="connsiteY2" fmla="*/ 1872741 h 3745482"/>
                <a:gd name="connsiteX3" fmla="*/ 702078 w 1404155"/>
                <a:gd name="connsiteY3" fmla="*/ 3745482 h 3745482"/>
                <a:gd name="connsiteX4" fmla="*/ 0 w 1404155"/>
                <a:gd name="connsiteY4" fmla="*/ 3745482 h 3745482"/>
                <a:gd name="connsiteX5" fmla="*/ 702078 w 1404155"/>
                <a:gd name="connsiteY5" fmla="*/ 1872741 h 3745482"/>
                <a:gd name="connsiteX6" fmla="*/ 0 w 1404155"/>
                <a:gd name="connsiteY6" fmla="*/ 0 h 3745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04155" h="3745482">
                  <a:moveTo>
                    <a:pt x="1404155" y="1"/>
                  </a:moveTo>
                  <a:lnTo>
                    <a:pt x="1404155" y="1872742"/>
                  </a:lnTo>
                  <a:lnTo>
                    <a:pt x="702078" y="3745481"/>
                  </a:lnTo>
                  <a:lnTo>
                    <a:pt x="0" y="1872742"/>
                  </a:lnTo>
                  <a:lnTo>
                    <a:pt x="0" y="1"/>
                  </a:lnTo>
                  <a:lnTo>
                    <a:pt x="702078" y="1872742"/>
                  </a:lnTo>
                  <a:lnTo>
                    <a:pt x="1404155" y="1"/>
                  </a:lnTo>
                  <a:close/>
                </a:path>
              </a:pathLst>
            </a:custGeom>
            <a:solidFill>
              <a:srgbClr val="00B0F0"/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701" tIns="12700" rIns="12700" bIns="12701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l-SI" sz="3200" b="1" kern="1200" dirty="0" smtClean="0">
                  <a:solidFill>
                    <a:srgbClr val="002060"/>
                  </a:solidFill>
                  <a:latin typeface="Microsoft JhengHei" pitchFamily="34" charset="-120"/>
                  <a:ea typeface="Microsoft JhengHei" pitchFamily="34" charset="-120"/>
                  <a:cs typeface="Calibri" pitchFamily="34" charset="0"/>
                </a:rPr>
                <a:t>Prijava na izpit</a:t>
              </a:r>
              <a:endParaRPr lang="sl-SI" sz="3200" b="1" kern="1200" dirty="0">
                <a:solidFill>
                  <a:srgbClr val="002060"/>
                </a:solidFill>
                <a:latin typeface="Microsoft JhengHei" pitchFamily="34" charset="-120"/>
                <a:ea typeface="Microsoft JhengHei" pitchFamily="34" charset="-120"/>
                <a:cs typeface="Calibri" pitchFamily="34" charset="0"/>
              </a:endParaRPr>
            </a:p>
          </p:txBody>
        </p:sp>
        <p:sp>
          <p:nvSpPr>
            <p:cNvPr id="12" name="Prostoročno 11"/>
            <p:cNvSpPr/>
            <p:nvPr/>
          </p:nvSpPr>
          <p:spPr>
            <a:xfrm>
              <a:off x="2628317" y="5016690"/>
              <a:ext cx="3959907" cy="1404156"/>
            </a:xfrm>
            <a:custGeom>
              <a:avLst/>
              <a:gdLst>
                <a:gd name="connsiteX0" fmla="*/ 0 w 1404155"/>
                <a:gd name="connsiteY0" fmla="*/ 0 h 3745482"/>
                <a:gd name="connsiteX1" fmla="*/ 702078 w 1404155"/>
                <a:gd name="connsiteY1" fmla="*/ 0 h 3745482"/>
                <a:gd name="connsiteX2" fmla="*/ 1404155 w 1404155"/>
                <a:gd name="connsiteY2" fmla="*/ 1872741 h 3745482"/>
                <a:gd name="connsiteX3" fmla="*/ 702078 w 1404155"/>
                <a:gd name="connsiteY3" fmla="*/ 3745482 h 3745482"/>
                <a:gd name="connsiteX4" fmla="*/ 0 w 1404155"/>
                <a:gd name="connsiteY4" fmla="*/ 3745482 h 3745482"/>
                <a:gd name="connsiteX5" fmla="*/ 702078 w 1404155"/>
                <a:gd name="connsiteY5" fmla="*/ 1872741 h 3745482"/>
                <a:gd name="connsiteX6" fmla="*/ 0 w 1404155"/>
                <a:gd name="connsiteY6" fmla="*/ 0 h 3745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04155" h="3745482">
                  <a:moveTo>
                    <a:pt x="1404155" y="1"/>
                  </a:moveTo>
                  <a:lnTo>
                    <a:pt x="1404155" y="1872742"/>
                  </a:lnTo>
                  <a:lnTo>
                    <a:pt x="702078" y="3745481"/>
                  </a:lnTo>
                  <a:lnTo>
                    <a:pt x="0" y="1872742"/>
                  </a:lnTo>
                  <a:lnTo>
                    <a:pt x="0" y="1"/>
                  </a:lnTo>
                  <a:lnTo>
                    <a:pt x="702078" y="1872742"/>
                  </a:lnTo>
                  <a:lnTo>
                    <a:pt x="1404155" y="1"/>
                  </a:lnTo>
                  <a:close/>
                </a:path>
              </a:pathLst>
            </a:custGeom>
            <a:solidFill>
              <a:srgbClr val="FFFF00"/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701" tIns="12700" rIns="12700" bIns="12701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sl-SI" sz="3600" b="1" kern="1200" dirty="0" smtClean="0">
                <a:solidFill>
                  <a:srgbClr val="002060"/>
                </a:solidFill>
                <a:latin typeface="Microsoft JhengHei" pitchFamily="34" charset="-120"/>
                <a:ea typeface="Microsoft JhengHei" pitchFamily="34" charset="-120"/>
                <a:cs typeface="Calibri" pitchFamily="34" charset="0"/>
              </a:endParaRP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l-SI" sz="3600" b="1" kern="1200" dirty="0" smtClean="0">
                  <a:solidFill>
                    <a:srgbClr val="002060"/>
                  </a:solidFill>
                  <a:latin typeface="Microsoft JhengHei" pitchFamily="34" charset="-120"/>
                  <a:ea typeface="Microsoft JhengHei" pitchFamily="34" charset="-120"/>
                  <a:cs typeface="Calibri" pitchFamily="34" charset="0"/>
                </a:rPr>
                <a:t>IZPIT</a:t>
              </a:r>
              <a:endParaRPr lang="sl-SI" sz="3600" b="1" kern="1200" dirty="0">
                <a:solidFill>
                  <a:srgbClr val="002060"/>
                </a:solidFill>
                <a:latin typeface="Microsoft JhengHei" pitchFamily="34" charset="-120"/>
                <a:ea typeface="Microsoft JhengHei" pitchFamily="34" charset="-120"/>
                <a:cs typeface="Calibri" pitchFamily="34" charset="0"/>
              </a:endParaRPr>
            </a:p>
          </p:txBody>
        </p:sp>
        <p:sp>
          <p:nvSpPr>
            <p:cNvPr id="15" name="PoljeZBesedilom 14"/>
            <p:cNvSpPr txBox="1"/>
            <p:nvPr/>
          </p:nvSpPr>
          <p:spPr>
            <a:xfrm>
              <a:off x="179512" y="2317329"/>
              <a:ext cx="69602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4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1.</a:t>
              </a:r>
              <a:endParaRPr lang="sl-SI" sz="40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6" name="PoljeZBesedilom 15"/>
            <p:cNvSpPr txBox="1"/>
            <p:nvPr/>
          </p:nvSpPr>
          <p:spPr>
            <a:xfrm>
              <a:off x="179512" y="4077072"/>
              <a:ext cx="69602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4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2.</a:t>
              </a:r>
              <a:endParaRPr lang="sl-SI" sz="40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7" name="PoljeZBesedilom 16"/>
            <p:cNvSpPr txBox="1"/>
            <p:nvPr/>
          </p:nvSpPr>
          <p:spPr>
            <a:xfrm>
              <a:off x="179512" y="5376225"/>
              <a:ext cx="69602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4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3.</a:t>
              </a:r>
              <a:endParaRPr lang="sl-SI" sz="40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79475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Izpit pri predmetu </a:t>
            </a:r>
            <a:br>
              <a:rPr lang="sl-SI" dirty="0"/>
            </a:br>
            <a:r>
              <a:rPr lang="sl-SI" dirty="0"/>
              <a:t>Plavanje 1 z osnovami reševanja iz vode</a:t>
            </a:r>
          </a:p>
        </p:txBody>
      </p:sp>
      <p:grpSp>
        <p:nvGrpSpPr>
          <p:cNvPr id="20" name="Skupina 19"/>
          <p:cNvGrpSpPr/>
          <p:nvPr/>
        </p:nvGrpSpPr>
        <p:grpSpPr>
          <a:xfrm>
            <a:off x="322995" y="1629225"/>
            <a:ext cx="8498011" cy="4558959"/>
            <a:chOff x="179512" y="1525152"/>
            <a:chExt cx="8498011" cy="4558959"/>
          </a:xfrm>
        </p:grpSpPr>
        <p:sp>
          <p:nvSpPr>
            <p:cNvPr id="6" name="Prostoročno 5"/>
            <p:cNvSpPr/>
            <p:nvPr/>
          </p:nvSpPr>
          <p:spPr>
            <a:xfrm>
              <a:off x="683568" y="1541826"/>
              <a:ext cx="3889499" cy="1527134"/>
            </a:xfrm>
            <a:custGeom>
              <a:avLst/>
              <a:gdLst>
                <a:gd name="connsiteX0" fmla="*/ 0 w 1404155"/>
                <a:gd name="connsiteY0" fmla="*/ 0 h 3745482"/>
                <a:gd name="connsiteX1" fmla="*/ 702078 w 1404155"/>
                <a:gd name="connsiteY1" fmla="*/ 0 h 3745482"/>
                <a:gd name="connsiteX2" fmla="*/ 1404155 w 1404155"/>
                <a:gd name="connsiteY2" fmla="*/ 1872741 h 3745482"/>
                <a:gd name="connsiteX3" fmla="*/ 702078 w 1404155"/>
                <a:gd name="connsiteY3" fmla="*/ 3745482 h 3745482"/>
                <a:gd name="connsiteX4" fmla="*/ 0 w 1404155"/>
                <a:gd name="connsiteY4" fmla="*/ 3745482 h 3745482"/>
                <a:gd name="connsiteX5" fmla="*/ 702078 w 1404155"/>
                <a:gd name="connsiteY5" fmla="*/ 1872741 h 3745482"/>
                <a:gd name="connsiteX6" fmla="*/ 0 w 1404155"/>
                <a:gd name="connsiteY6" fmla="*/ 0 h 3745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04155" h="3745482">
                  <a:moveTo>
                    <a:pt x="1404155" y="1"/>
                  </a:moveTo>
                  <a:lnTo>
                    <a:pt x="1404155" y="1872742"/>
                  </a:lnTo>
                  <a:lnTo>
                    <a:pt x="702078" y="3745481"/>
                  </a:lnTo>
                  <a:lnTo>
                    <a:pt x="0" y="1872742"/>
                  </a:lnTo>
                  <a:lnTo>
                    <a:pt x="0" y="1"/>
                  </a:lnTo>
                  <a:lnTo>
                    <a:pt x="702078" y="1872742"/>
                  </a:lnTo>
                  <a:lnTo>
                    <a:pt x="1404155" y="1"/>
                  </a:lnTo>
                  <a:close/>
                </a:path>
              </a:pathLst>
            </a:custGeom>
            <a:solidFill>
              <a:srgbClr val="FF0000"/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701" tIns="12700" rIns="12700" bIns="12701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l-SI" sz="2400" b="1" kern="1200" dirty="0" smtClean="0">
                  <a:solidFill>
                    <a:srgbClr val="002060"/>
                  </a:solidFill>
                  <a:latin typeface="Microsoft JhengHei" pitchFamily="34" charset="-120"/>
                  <a:ea typeface="Microsoft JhengHei" pitchFamily="34" charset="-120"/>
                  <a:cs typeface="Calibri" pitchFamily="34" charset="0"/>
                </a:rPr>
                <a:t>Obveznosti praktičnega dela</a:t>
              </a:r>
              <a:endParaRPr lang="sl-SI" sz="2400" b="1" kern="1200" dirty="0">
                <a:solidFill>
                  <a:srgbClr val="002060"/>
                </a:solidFill>
                <a:latin typeface="Microsoft JhengHei" pitchFamily="34" charset="-120"/>
                <a:ea typeface="Microsoft JhengHei" pitchFamily="34" charset="-120"/>
                <a:cs typeface="Calibri" pitchFamily="34" charset="0"/>
              </a:endParaRPr>
            </a:p>
          </p:txBody>
        </p:sp>
        <p:sp>
          <p:nvSpPr>
            <p:cNvPr id="7" name="Prostoročno 6"/>
            <p:cNvSpPr/>
            <p:nvPr/>
          </p:nvSpPr>
          <p:spPr>
            <a:xfrm>
              <a:off x="1102323" y="2612609"/>
              <a:ext cx="3470744" cy="912702"/>
            </a:xfrm>
            <a:custGeom>
              <a:avLst/>
              <a:gdLst>
                <a:gd name="connsiteX0" fmla="*/ 152120 w 912701"/>
                <a:gd name="connsiteY0" fmla="*/ 0 h 1094178"/>
                <a:gd name="connsiteX1" fmla="*/ 760581 w 912701"/>
                <a:gd name="connsiteY1" fmla="*/ 0 h 1094178"/>
                <a:gd name="connsiteX2" fmla="*/ 912701 w 912701"/>
                <a:gd name="connsiteY2" fmla="*/ 152120 h 1094178"/>
                <a:gd name="connsiteX3" fmla="*/ 912701 w 912701"/>
                <a:gd name="connsiteY3" fmla="*/ 1094178 h 1094178"/>
                <a:gd name="connsiteX4" fmla="*/ 912701 w 912701"/>
                <a:gd name="connsiteY4" fmla="*/ 1094178 h 1094178"/>
                <a:gd name="connsiteX5" fmla="*/ 0 w 912701"/>
                <a:gd name="connsiteY5" fmla="*/ 1094178 h 1094178"/>
                <a:gd name="connsiteX6" fmla="*/ 0 w 912701"/>
                <a:gd name="connsiteY6" fmla="*/ 1094178 h 1094178"/>
                <a:gd name="connsiteX7" fmla="*/ 0 w 912701"/>
                <a:gd name="connsiteY7" fmla="*/ 152120 h 1094178"/>
                <a:gd name="connsiteX8" fmla="*/ 152120 w 912701"/>
                <a:gd name="connsiteY8" fmla="*/ 0 h 1094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12701" h="1094178">
                  <a:moveTo>
                    <a:pt x="912701" y="182367"/>
                  </a:moveTo>
                  <a:lnTo>
                    <a:pt x="912701" y="911811"/>
                  </a:lnTo>
                  <a:cubicBezTo>
                    <a:pt x="912701" y="1012530"/>
                    <a:pt x="855890" y="1094177"/>
                    <a:pt x="785811" y="1094177"/>
                  </a:cubicBezTo>
                  <a:lnTo>
                    <a:pt x="0" y="1094177"/>
                  </a:lnTo>
                  <a:lnTo>
                    <a:pt x="0" y="1094177"/>
                  </a:lnTo>
                  <a:lnTo>
                    <a:pt x="0" y="1"/>
                  </a:lnTo>
                  <a:lnTo>
                    <a:pt x="0" y="1"/>
                  </a:lnTo>
                  <a:lnTo>
                    <a:pt x="785811" y="1"/>
                  </a:lnTo>
                  <a:cubicBezTo>
                    <a:pt x="855890" y="1"/>
                    <a:pt x="912701" y="81648"/>
                    <a:pt x="912701" y="182367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2457" tIns="52809" rIns="52809" bIns="52810" numCol="1" spcCol="1270" anchor="ctr" anchorCtr="0">
              <a:noAutofit/>
            </a:bodyPr>
            <a:lstStyle/>
            <a:p>
              <a:pPr marL="274638" lvl="1" indent="-274638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sl-SI" sz="2400" kern="12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Prisotnost na vajah</a:t>
              </a:r>
              <a:endParaRPr lang="sl-SI" sz="2400" kern="12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pPr marL="274638" lvl="1" indent="-274638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sl-SI" sz="2400" kern="12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Praktični del izpita</a:t>
              </a:r>
              <a:endParaRPr lang="sl-SI" sz="2400" kern="12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8" name="Prostoročno 7"/>
            <p:cNvSpPr/>
            <p:nvPr/>
          </p:nvSpPr>
          <p:spPr>
            <a:xfrm>
              <a:off x="4788024" y="1525152"/>
              <a:ext cx="3889499" cy="1543807"/>
            </a:xfrm>
            <a:custGeom>
              <a:avLst/>
              <a:gdLst>
                <a:gd name="connsiteX0" fmla="*/ 0 w 1404155"/>
                <a:gd name="connsiteY0" fmla="*/ 0 h 3745482"/>
                <a:gd name="connsiteX1" fmla="*/ 702078 w 1404155"/>
                <a:gd name="connsiteY1" fmla="*/ 0 h 3745482"/>
                <a:gd name="connsiteX2" fmla="*/ 1404155 w 1404155"/>
                <a:gd name="connsiteY2" fmla="*/ 1872741 h 3745482"/>
                <a:gd name="connsiteX3" fmla="*/ 702078 w 1404155"/>
                <a:gd name="connsiteY3" fmla="*/ 3745482 h 3745482"/>
                <a:gd name="connsiteX4" fmla="*/ 0 w 1404155"/>
                <a:gd name="connsiteY4" fmla="*/ 3745482 h 3745482"/>
                <a:gd name="connsiteX5" fmla="*/ 702078 w 1404155"/>
                <a:gd name="connsiteY5" fmla="*/ 1872741 h 3745482"/>
                <a:gd name="connsiteX6" fmla="*/ 0 w 1404155"/>
                <a:gd name="connsiteY6" fmla="*/ 0 h 3745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04155" h="3745482">
                  <a:moveTo>
                    <a:pt x="1404155" y="1"/>
                  </a:moveTo>
                  <a:lnTo>
                    <a:pt x="1404155" y="1872742"/>
                  </a:lnTo>
                  <a:lnTo>
                    <a:pt x="702078" y="3745481"/>
                  </a:lnTo>
                  <a:lnTo>
                    <a:pt x="0" y="1872742"/>
                  </a:lnTo>
                  <a:lnTo>
                    <a:pt x="0" y="1"/>
                  </a:lnTo>
                  <a:lnTo>
                    <a:pt x="702078" y="1872742"/>
                  </a:lnTo>
                  <a:lnTo>
                    <a:pt x="1404155" y="1"/>
                  </a:lnTo>
                  <a:close/>
                </a:path>
              </a:pathLst>
            </a:custGeom>
            <a:solidFill>
              <a:srgbClr val="FF0000"/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701" tIns="12700" rIns="12700" bIns="12701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l-SI" sz="2400" b="1" kern="1200" dirty="0" smtClean="0">
                  <a:solidFill>
                    <a:srgbClr val="002060"/>
                  </a:solidFill>
                  <a:latin typeface="Microsoft JhengHei" pitchFamily="34" charset="-120"/>
                  <a:ea typeface="Microsoft JhengHei" pitchFamily="34" charset="-120"/>
                  <a:cs typeface="Calibri" pitchFamily="34" charset="0"/>
                </a:rPr>
                <a:t>Obveznosti teoretičnega dela</a:t>
              </a:r>
              <a:endParaRPr lang="sl-SI" sz="2400" b="1" kern="1200" dirty="0">
                <a:solidFill>
                  <a:srgbClr val="002060"/>
                </a:solidFill>
                <a:latin typeface="Microsoft JhengHei" pitchFamily="34" charset="-120"/>
                <a:ea typeface="Microsoft JhengHei" pitchFamily="34" charset="-120"/>
                <a:cs typeface="Calibri" pitchFamily="34" charset="0"/>
              </a:endParaRPr>
            </a:p>
          </p:txBody>
        </p:sp>
        <p:sp>
          <p:nvSpPr>
            <p:cNvPr id="15" name="PoljeZBesedilom 14"/>
            <p:cNvSpPr txBox="1"/>
            <p:nvPr/>
          </p:nvSpPr>
          <p:spPr>
            <a:xfrm>
              <a:off x="179512" y="2317329"/>
              <a:ext cx="69602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4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1.</a:t>
              </a:r>
              <a:endParaRPr lang="sl-SI" sz="40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6" name="PoljeZBesedilom 15"/>
            <p:cNvSpPr txBox="1"/>
            <p:nvPr/>
          </p:nvSpPr>
          <p:spPr>
            <a:xfrm>
              <a:off x="179512" y="4077072"/>
              <a:ext cx="69602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4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2.</a:t>
              </a:r>
              <a:endParaRPr lang="sl-SI" sz="40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7" name="PoljeZBesedilom 16"/>
            <p:cNvSpPr txBox="1"/>
            <p:nvPr/>
          </p:nvSpPr>
          <p:spPr>
            <a:xfrm>
              <a:off x="179512" y="5376225"/>
              <a:ext cx="69602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4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3.</a:t>
              </a:r>
              <a:endParaRPr lang="sl-SI" sz="40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sp>
        <p:nvSpPr>
          <p:cNvPr id="13" name="Prostoročno 12"/>
          <p:cNvSpPr/>
          <p:nvPr/>
        </p:nvSpPr>
        <p:spPr>
          <a:xfrm>
            <a:off x="827050" y="1340767"/>
            <a:ext cx="4104457" cy="2624353"/>
          </a:xfrm>
          <a:custGeom>
            <a:avLst/>
            <a:gdLst>
              <a:gd name="connsiteX0" fmla="*/ 28136 w 477771"/>
              <a:gd name="connsiteY0" fmla="*/ 86619 h 395065"/>
              <a:gd name="connsiteX1" fmla="*/ 70339 w 477771"/>
              <a:gd name="connsiteY1" fmla="*/ 58484 h 395065"/>
              <a:gd name="connsiteX2" fmla="*/ 323557 w 477771"/>
              <a:gd name="connsiteY2" fmla="*/ 44416 h 395065"/>
              <a:gd name="connsiteX3" fmla="*/ 393896 w 477771"/>
              <a:gd name="connsiteY3" fmla="*/ 58484 h 395065"/>
              <a:gd name="connsiteX4" fmla="*/ 436099 w 477771"/>
              <a:gd name="connsiteY4" fmla="*/ 72551 h 395065"/>
              <a:gd name="connsiteX5" fmla="*/ 464234 w 477771"/>
              <a:gd name="connsiteY5" fmla="*/ 156958 h 395065"/>
              <a:gd name="connsiteX6" fmla="*/ 422031 w 477771"/>
              <a:gd name="connsiteY6" fmla="*/ 367973 h 395065"/>
              <a:gd name="connsiteX7" fmla="*/ 379828 w 477771"/>
              <a:gd name="connsiteY7" fmla="*/ 382041 h 395065"/>
              <a:gd name="connsiteX8" fmla="*/ 56271 w 477771"/>
              <a:gd name="connsiteY8" fmla="*/ 367973 h 395065"/>
              <a:gd name="connsiteX9" fmla="*/ 0 w 477771"/>
              <a:gd name="connsiteY9" fmla="*/ 283567 h 395065"/>
              <a:gd name="connsiteX10" fmla="*/ 14068 w 477771"/>
              <a:gd name="connsiteY10" fmla="*/ 156958 h 395065"/>
              <a:gd name="connsiteX11" fmla="*/ 28136 w 477771"/>
              <a:gd name="connsiteY11" fmla="*/ 86619 h 395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77771" h="395065">
                <a:moveTo>
                  <a:pt x="28136" y="86619"/>
                </a:moveTo>
                <a:cubicBezTo>
                  <a:pt x="37514" y="70207"/>
                  <a:pt x="55659" y="66872"/>
                  <a:pt x="70339" y="58484"/>
                </a:cubicBezTo>
                <a:cubicBezTo>
                  <a:pt x="172686" y="0"/>
                  <a:pt x="145838" y="31721"/>
                  <a:pt x="323557" y="44416"/>
                </a:cubicBezTo>
                <a:cubicBezTo>
                  <a:pt x="347003" y="49105"/>
                  <a:pt x="370699" y="52685"/>
                  <a:pt x="393896" y="58484"/>
                </a:cubicBezTo>
                <a:cubicBezTo>
                  <a:pt x="408282" y="62080"/>
                  <a:pt x="427480" y="60484"/>
                  <a:pt x="436099" y="72551"/>
                </a:cubicBezTo>
                <a:cubicBezTo>
                  <a:pt x="453337" y="96684"/>
                  <a:pt x="464234" y="156958"/>
                  <a:pt x="464234" y="156958"/>
                </a:cubicBezTo>
                <a:cubicBezTo>
                  <a:pt x="461173" y="193690"/>
                  <a:pt x="477771" y="323380"/>
                  <a:pt x="422031" y="367973"/>
                </a:cubicBezTo>
                <a:cubicBezTo>
                  <a:pt x="410452" y="377236"/>
                  <a:pt x="393896" y="377352"/>
                  <a:pt x="379828" y="382041"/>
                </a:cubicBezTo>
                <a:cubicBezTo>
                  <a:pt x="271976" y="377352"/>
                  <a:pt x="160770" y="395065"/>
                  <a:pt x="56271" y="367973"/>
                </a:cubicBezTo>
                <a:cubicBezTo>
                  <a:pt x="23539" y="359487"/>
                  <a:pt x="0" y="283567"/>
                  <a:pt x="0" y="283567"/>
                </a:cubicBezTo>
                <a:cubicBezTo>
                  <a:pt x="4689" y="241364"/>
                  <a:pt x="3769" y="198153"/>
                  <a:pt x="14068" y="156958"/>
                </a:cubicBezTo>
                <a:cubicBezTo>
                  <a:pt x="50006" y="13204"/>
                  <a:pt x="18758" y="103031"/>
                  <a:pt x="28136" y="86619"/>
                </a:cubicBezTo>
                <a:close/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35733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efab">
  <a:themeElements>
    <a:clrScheme name="Mestno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Prefab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宋体"/>
        <a:font script="Hant" typeface="新細明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refab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00000"/>
              </a:schemeClr>
            </a:gs>
            <a:gs pos="30000">
              <a:schemeClr val="phClr">
                <a:tint val="60000"/>
                <a:satMod val="250000"/>
              </a:schemeClr>
            </a:gs>
            <a:gs pos="50000">
              <a:schemeClr val="phClr">
                <a:tint val="57000"/>
                <a:satMod val="250000"/>
              </a:schemeClr>
            </a:gs>
            <a:gs pos="100000">
              <a:schemeClr val="phClr">
                <a:tint val="17000"/>
                <a:satMod val="350000"/>
              </a:schemeClr>
            </a:gs>
          </a:gsLst>
          <a:lin ang="4000000" scaled="1"/>
        </a:gradFill>
        <a:gradFill rotWithShape="1">
          <a:gsLst>
            <a:gs pos="0">
              <a:schemeClr val="phClr">
                <a:tint val="75000"/>
                <a:satMod val="110000"/>
              </a:schemeClr>
            </a:gs>
            <a:gs pos="30000">
              <a:schemeClr val="phClr">
                <a:shade val="75000"/>
                <a:satMod val="130000"/>
              </a:schemeClr>
            </a:gs>
            <a:gs pos="50000">
              <a:schemeClr val="phClr">
                <a:shade val="70000"/>
                <a:satMod val="135000"/>
              </a:schemeClr>
            </a:gs>
            <a:gs pos="100000">
              <a:schemeClr val="phClr">
                <a:tint val="75000"/>
                <a:satMod val="110000"/>
              </a:schemeClr>
            </a:gs>
          </a:gsLst>
          <a:lin ang="4000000" scaled="1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0000" algn="ct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110000" algn="ctr" rotWithShape="0">
              <a:srgbClr val="000000">
                <a:alpha val="65000"/>
              </a:srgbClr>
            </a:outerShdw>
          </a:effectLst>
        </a:effectStyle>
        <a:effectStyle>
          <a:effectLst>
            <a:outerShdw blurRad="120000" algn="ctr" rotWithShape="0">
              <a:srgbClr val="000000">
                <a:alpha val="70000"/>
              </a:srgbClr>
            </a:outerShdw>
          </a:effectLst>
          <a:scene3d>
            <a:camera prst="orthographicFront"/>
            <a:lightRig rig="glow" dir="t">
              <a:rot lat="0" lon="0" rev="1800000"/>
            </a:lightRig>
          </a:scene3d>
          <a:sp3d contourW="12700" prstMaterial="dkEdge">
            <a:bevelT w="50800" h="44450" prst="angle"/>
            <a:contourClr>
              <a:schemeClr val="phClr">
                <a:shade val="4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110000"/>
              </a:schemeClr>
            </a:gs>
            <a:gs pos="30000">
              <a:schemeClr val="phClr">
                <a:shade val="75000"/>
                <a:satMod val="130000"/>
              </a:schemeClr>
            </a:gs>
            <a:gs pos="50000">
              <a:schemeClr val="phClr">
                <a:shade val="70000"/>
                <a:satMod val="135000"/>
              </a:schemeClr>
            </a:gs>
            <a:gs pos="100000">
              <a:schemeClr val="phClr">
                <a:tint val="75000"/>
                <a:satMod val="110000"/>
              </a:schemeClr>
            </a:gs>
          </a:gsLst>
          <a:lin ang="4000000" scaled="1"/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20000"/>
              </a:schemeClr>
              <a:schemeClr val="phClr">
                <a:tint val="94000"/>
                <a:satMod val="2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Prefab</Template>
  <TotalTime>1071</TotalTime>
  <Words>409</Words>
  <Application>Microsoft Office PowerPoint</Application>
  <PresentationFormat>Diaprojekcija na zaslonu (4:3)</PresentationFormat>
  <Paragraphs>112</Paragraphs>
  <Slides>15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15</vt:i4>
      </vt:variant>
    </vt:vector>
  </HeadingPairs>
  <TitlesOfParts>
    <vt:vector size="16" baseType="lpstr">
      <vt:lpstr>Prefab</vt:lpstr>
      <vt:lpstr>mentorski sestanek</vt:lpstr>
      <vt:lpstr>Konec 1.- semestra</vt:lpstr>
      <vt:lpstr>Izpitna obdobja</vt:lpstr>
      <vt:lpstr>Zimsko izpitno obdobje *neuradni datumi izpitov. Uradni bodo objavljeni le v E študentu.</vt:lpstr>
      <vt:lpstr>Junijsko izpitno obdobje *neuradni datumi izpitov. Uradni bodo objavljeni le v E študentu.</vt:lpstr>
      <vt:lpstr>Julijsko izpitno obdobje *neuradni datumi izpitov. Uradni bodo objavljeni le v E študentu.</vt:lpstr>
      <vt:lpstr>Jesensko izpitno obdobje *neuradni datumi izpitov. Uradni bodo objavljeni le v E študentu.</vt:lpstr>
      <vt:lpstr>Izpit pri predmetu  Plavanje 1 z osnovami reševanja iz vode</vt:lpstr>
      <vt:lpstr>Izpit pri predmetu  Plavanje 1 z osnovami reševanja iz vode</vt:lpstr>
      <vt:lpstr>Izpit pri predmetu  Plavanje 1 z osnovami reševanja iz vode</vt:lpstr>
      <vt:lpstr>Izpit pri predmetu  Plavanje 1 z osnovami reševanja iz vode</vt:lpstr>
      <vt:lpstr>Izpit pri predmetu  Plavanje 1 z osnovami reševanja iz vode</vt:lpstr>
      <vt:lpstr>Izpit pri predmetu  Plavanje 1 z osnovami reševanja iz vode</vt:lpstr>
      <vt:lpstr>Izpit pri predmetu  Plavanje 1 z osnovami reševanja iz vode</vt:lpstr>
      <vt:lpstr>Zimsko izpitno obdobje *neuradni datumi izpitov. Uradni bodo objavljeni le v E študentu.</vt:lpstr>
    </vt:vector>
  </TitlesOfParts>
  <Company>UL Fakulteta za šport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Diapozitiv 1</dc:title>
  <dc:creator>kapus</dc:creator>
  <cp:lastModifiedBy>Kapus, Jernej</cp:lastModifiedBy>
  <cp:revision>55</cp:revision>
  <dcterms:created xsi:type="dcterms:W3CDTF">2010-10-12T12:36:43Z</dcterms:created>
  <dcterms:modified xsi:type="dcterms:W3CDTF">2013-12-10T07:19:48Z</dcterms:modified>
</cp:coreProperties>
</file>